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256" r:id="rId2"/>
    <p:sldId id="328" r:id="rId3"/>
    <p:sldId id="329" r:id="rId4"/>
    <p:sldId id="332" r:id="rId5"/>
    <p:sldId id="330" r:id="rId6"/>
    <p:sldId id="321" r:id="rId7"/>
    <p:sldId id="335" r:id="rId8"/>
    <p:sldId id="336" r:id="rId9"/>
    <p:sldId id="337" r:id="rId10"/>
    <p:sldId id="338" r:id="rId11"/>
    <p:sldId id="322" r:id="rId12"/>
    <p:sldId id="339" r:id="rId13"/>
    <p:sldId id="327" r:id="rId14"/>
    <p:sldId id="324" r:id="rId15"/>
    <p:sldId id="299" r:id="rId16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4B8D"/>
    <a:srgbClr val="4B7CBE"/>
    <a:srgbClr val="8EB4E3"/>
    <a:srgbClr val="E6B9B8"/>
    <a:srgbClr val="A3BF2B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5679" autoAdjust="0"/>
  </p:normalViewPr>
  <p:slideViewPr>
    <p:cSldViewPr snapToGrid="0">
      <p:cViewPr varScale="1">
        <p:scale>
          <a:sx n="81" d="100"/>
          <a:sy n="81" d="100"/>
        </p:scale>
        <p:origin x="108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nas\fea-fea\PLANY\PLAN%20ROCZNY%202026\Prezentacja%20na%20Komisj&#281;%20Gospodarki%20Komunalnej%20i%20Komunikacji\Nowy%20folder\Nowy%20Arkusz%20programu%20Microsoft%20Excel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Długość obsługiwanych sieci w km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Sheet1!$A$3</c:f>
              <c:strCache>
                <c:ptCount val="1"/>
                <c:pt idx="0">
                  <c:v>SIEĆ WODOCIAGOWA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Sheet1!$B$2:$E$2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Sheet1!$B$3:$E$3</c:f>
              <c:numCache>
                <c:formatCode>General</c:formatCode>
                <c:ptCount val="4"/>
                <c:pt idx="0">
                  <c:v>642.70000000000005</c:v>
                </c:pt>
                <c:pt idx="1">
                  <c:v>647.94000000000005</c:v>
                </c:pt>
                <c:pt idx="2">
                  <c:v>654.67999999999995</c:v>
                </c:pt>
                <c:pt idx="3">
                  <c:v>657.56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AA-4A9B-8233-10AEC04290E9}"/>
            </c:ext>
          </c:extLst>
        </c:ser>
        <c:ser>
          <c:idx val="1"/>
          <c:order val="1"/>
          <c:tx>
            <c:strRef>
              <c:f>Sheet1!$A$4</c:f>
              <c:strCache>
                <c:ptCount val="1"/>
                <c:pt idx="0">
                  <c:v>SIEĆ KANALIZACYJNA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Sheet1!$B$2:$E$2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Sheet1!$B$4:$E$4</c:f>
              <c:numCache>
                <c:formatCode>General</c:formatCode>
                <c:ptCount val="4"/>
                <c:pt idx="0">
                  <c:v>489.01</c:v>
                </c:pt>
                <c:pt idx="1">
                  <c:v>492.21</c:v>
                </c:pt>
                <c:pt idx="2">
                  <c:v>496.43</c:v>
                </c:pt>
                <c:pt idx="3">
                  <c:v>500.13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0AA-4A9B-8233-10AEC04290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22209440"/>
        <c:axId val="1844527984"/>
        <c:axId val="0"/>
      </c:bar3DChart>
      <c:catAx>
        <c:axId val="20222094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44527984"/>
        <c:crosses val="autoZero"/>
        <c:auto val="1"/>
        <c:lblAlgn val="ctr"/>
        <c:lblOffset val="100"/>
        <c:noMultiLvlLbl val="0"/>
      </c:catAx>
      <c:valAx>
        <c:axId val="18445279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0222094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47C413E9-9C00-4BA5-A44D-AE6EAAE4E48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5659" cy="498056"/>
          </a:xfrm>
          <a:prstGeom prst="rect">
            <a:avLst/>
          </a:prstGeom>
        </p:spPr>
        <p:txBody>
          <a:bodyPr vert="horz" lIns="90638" tIns="45318" rIns="90638" bIns="45318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92C2691-0A3C-4275-9DB8-D643A1D214C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4" y="2"/>
            <a:ext cx="2945659" cy="498056"/>
          </a:xfrm>
          <a:prstGeom prst="rect">
            <a:avLst/>
          </a:prstGeom>
        </p:spPr>
        <p:txBody>
          <a:bodyPr vert="horz" lIns="90638" tIns="45318" rIns="90638" bIns="45318" rtlCol="0"/>
          <a:lstStyle>
            <a:lvl1pPr algn="r">
              <a:defRPr sz="1200"/>
            </a:lvl1pPr>
          </a:lstStyle>
          <a:p>
            <a:fld id="{D31080C0-4B38-4A9C-A382-4E901B532CE9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48185BBC-2278-4799-8555-28D91CE0D71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7"/>
            <a:ext cx="2945659" cy="498054"/>
          </a:xfrm>
          <a:prstGeom prst="rect">
            <a:avLst/>
          </a:prstGeom>
        </p:spPr>
        <p:txBody>
          <a:bodyPr vert="horz" lIns="90638" tIns="45318" rIns="90638" bIns="45318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5CA5095-216C-451B-9994-CF54A8D127B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4" y="9428587"/>
            <a:ext cx="2945659" cy="498054"/>
          </a:xfrm>
          <a:prstGeom prst="rect">
            <a:avLst/>
          </a:prstGeom>
        </p:spPr>
        <p:txBody>
          <a:bodyPr vert="horz" lIns="90638" tIns="45318" rIns="90638" bIns="45318" rtlCol="0" anchor="b"/>
          <a:lstStyle>
            <a:lvl1pPr algn="r">
              <a:defRPr sz="1200"/>
            </a:lvl1pPr>
          </a:lstStyle>
          <a:p>
            <a:fld id="{474BB484-620B-49AF-B60E-02839F7282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51192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5659" cy="498056"/>
          </a:xfrm>
          <a:prstGeom prst="rect">
            <a:avLst/>
          </a:prstGeom>
        </p:spPr>
        <p:txBody>
          <a:bodyPr vert="horz" lIns="90638" tIns="45318" rIns="90638" bIns="45318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4" y="2"/>
            <a:ext cx="2945659" cy="498056"/>
          </a:xfrm>
          <a:prstGeom prst="rect">
            <a:avLst/>
          </a:prstGeom>
        </p:spPr>
        <p:txBody>
          <a:bodyPr vert="horz" lIns="90638" tIns="45318" rIns="90638" bIns="45318" rtlCol="0"/>
          <a:lstStyle>
            <a:lvl1pPr algn="r">
              <a:defRPr sz="1200"/>
            </a:lvl1pPr>
          </a:lstStyle>
          <a:p>
            <a:fld id="{B35A8C0A-F51C-4775-ABC4-3EC37D6724AF}" type="datetimeFigureOut">
              <a:rPr lang="pl-PL" smtClean="0"/>
              <a:t>09.09.2026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38" tIns="45318" rIns="90638" bIns="45318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7"/>
            <a:ext cx="5438140" cy="3908614"/>
          </a:xfrm>
          <a:prstGeom prst="rect">
            <a:avLst/>
          </a:prstGeom>
        </p:spPr>
        <p:txBody>
          <a:bodyPr vert="horz" lIns="90638" tIns="45318" rIns="90638" bIns="45318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7"/>
            <a:ext cx="2945659" cy="498054"/>
          </a:xfrm>
          <a:prstGeom prst="rect">
            <a:avLst/>
          </a:prstGeom>
        </p:spPr>
        <p:txBody>
          <a:bodyPr vert="horz" lIns="90638" tIns="45318" rIns="90638" bIns="45318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4" y="9428587"/>
            <a:ext cx="2945659" cy="498054"/>
          </a:xfrm>
          <a:prstGeom prst="rect">
            <a:avLst/>
          </a:prstGeom>
        </p:spPr>
        <p:txBody>
          <a:bodyPr vert="horz" lIns="90638" tIns="45318" rIns="90638" bIns="45318" rtlCol="0" anchor="b"/>
          <a:lstStyle>
            <a:lvl1pPr algn="r">
              <a:defRPr sz="1200"/>
            </a:lvl1pPr>
          </a:lstStyle>
          <a:p>
            <a:fld id="{88F15ED2-E4E0-49B0-AD4E-46EC8D90EE6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27409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8F15ED2-E4E0-49B0-AD4E-46EC8D90EE6A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2712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55C9CBF-C61F-47D2-93E5-0F3470A80E3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08324" y="1752704"/>
            <a:ext cx="8383675" cy="658608"/>
          </a:xfrm>
          <a:prstGeom prst="rect">
            <a:avLst/>
          </a:prstGeom>
        </p:spPr>
        <p:txBody>
          <a:bodyPr anchor="b"/>
          <a:lstStyle>
            <a:lvl1pPr algn="ctr">
              <a:defRPr sz="4000" b="0">
                <a:latin typeface="Century Gothic" panose="020B0502020202020204" pitchFamily="34" charset="0"/>
              </a:defRPr>
            </a:lvl1pPr>
          </a:lstStyle>
          <a:p>
            <a:r>
              <a:rPr lang="pl-PL" dirty="0"/>
              <a:t>SOSNOWIECKIE WODOCIĄGI S.A.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65D125B-D446-460E-AC4C-197FCB90AF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42735" y="2828315"/>
            <a:ext cx="8249264" cy="53788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B906C6C7-F010-4B1C-9012-74F38E25065A}"/>
              </a:ext>
            </a:extLst>
          </p:cNvPr>
          <p:cNvSpPr/>
          <p:nvPr userDrawn="1"/>
        </p:nvSpPr>
        <p:spPr>
          <a:xfrm>
            <a:off x="3942735" y="2333981"/>
            <a:ext cx="8249265" cy="318936"/>
          </a:xfrm>
          <a:prstGeom prst="rect">
            <a:avLst/>
          </a:prstGeom>
          <a:solidFill>
            <a:srgbClr val="194B8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4361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12CF73EC-4A47-4C42-A811-4FEBB7A85FC6}"/>
              </a:ext>
            </a:extLst>
          </p:cNvPr>
          <p:cNvSpPr/>
          <p:nvPr userDrawn="1"/>
        </p:nvSpPr>
        <p:spPr>
          <a:xfrm>
            <a:off x="0" y="200203"/>
            <a:ext cx="6802734" cy="37162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D670DDC-29AB-4F40-BCA7-714D8A5B9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203"/>
            <a:ext cx="10285961" cy="398662"/>
          </a:xfrm>
          <a:prstGeom prst="rect">
            <a:avLst/>
          </a:prstGeo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2250A3C-DC47-4150-9575-478A3D7C22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4636"/>
            <a:ext cx="10515600" cy="5046253"/>
          </a:xfrm>
        </p:spPr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9025157-EDE0-4C98-B23F-CA4AB59F5D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31204" y="569205"/>
            <a:ext cx="8260796" cy="206429"/>
          </a:xfrm>
          <a:prstGeom prst="rect">
            <a:avLst/>
          </a:prstGeom>
        </p:spPr>
      </p:pic>
      <p:sp>
        <p:nvSpPr>
          <p:cNvPr id="11" name="Symbol zastępczy numeru slajdu 6">
            <a:extLst>
              <a:ext uri="{FF2B5EF4-FFF2-40B4-BE49-F238E27FC236}">
                <a16:creationId xmlns:a16="http://schemas.microsoft.com/office/drawing/2014/main" id="{74CEFA43-F353-4AAD-B889-36D3BD8EC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430" y="514487"/>
            <a:ext cx="390834" cy="295438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7A68EDF3-B4B9-47ED-8154-C5A01DC91542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128A8DF9-932F-4E67-AF3D-6D3CF5F3CE1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4628" y="181879"/>
            <a:ext cx="1498219" cy="30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650974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8AE2723-3695-45C1-8438-73540F319C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49002" y="453280"/>
            <a:ext cx="1635721" cy="32497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94B8D"/>
                </a:solidFill>
              </a:defRPr>
            </a:lvl1pPr>
          </a:lstStyle>
          <a:p>
            <a:r>
              <a:rPr lang="pl-PL" dirty="0"/>
              <a:t>SPIS TREŚCI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F5CD124-1713-424D-9AA1-79076799EE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70007" y="1413817"/>
            <a:ext cx="5181600" cy="5103481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0511CC91-AE58-4910-9C50-DC14AD091234}"/>
              </a:ext>
            </a:extLst>
          </p:cNvPr>
          <p:cNvSpPr/>
          <p:nvPr userDrawn="1"/>
        </p:nvSpPr>
        <p:spPr>
          <a:xfrm>
            <a:off x="0" y="526970"/>
            <a:ext cx="3949002" cy="251282"/>
          </a:xfrm>
          <a:prstGeom prst="rect">
            <a:avLst/>
          </a:prstGeom>
          <a:solidFill>
            <a:srgbClr val="A3BF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5F177937-D229-4A37-9E80-F21D59721EE7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0" y="939201"/>
            <a:ext cx="8249264" cy="313667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4875F162-0C10-4996-8494-DC26741190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36120" y="222894"/>
            <a:ext cx="1494163" cy="30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529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8875CD-FAE3-4F35-85B7-D38211241F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24246" y="3068132"/>
            <a:ext cx="7285055" cy="971306"/>
          </a:xfrm>
          <a:prstGeom prst="rect">
            <a:avLst/>
          </a:prstGeom>
        </p:spPr>
        <p:txBody>
          <a:bodyPr/>
          <a:lstStyle>
            <a:lvl1pPr>
              <a:defRPr sz="6000"/>
            </a:lvl1pPr>
          </a:lstStyle>
          <a:p>
            <a:r>
              <a:rPr lang="pl-PL" dirty="0"/>
              <a:t>DZIĘKUJĘ ZA UWAGĘ 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E2769C03-1CBD-4C09-B76B-636589B9AB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42233" y="4039438"/>
            <a:ext cx="9649767" cy="329213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7F6C60EC-BD65-494C-966B-A39CD0F83FF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36" y="552523"/>
            <a:ext cx="2059696" cy="1105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254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089F749-773E-4E36-B71B-9442C469B4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130710"/>
            <a:ext cx="10515600" cy="50462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700367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rgbClr val="194B8D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94B8D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94B8D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94B8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94B8D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94B8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>
            <a:extLst>
              <a:ext uri="{FF2B5EF4-FFF2-40B4-BE49-F238E27FC236}">
                <a16:creationId xmlns:a16="http://schemas.microsoft.com/office/drawing/2014/main" id="{D15E8401-CBC4-49D2-96DB-9D2B783384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42735" y="2828315"/>
            <a:ext cx="8249264" cy="1261875"/>
          </a:xfrm>
        </p:spPr>
        <p:txBody>
          <a:bodyPr>
            <a:noAutofit/>
          </a:bodyPr>
          <a:lstStyle/>
          <a:p>
            <a:pPr algn="l">
              <a:spcBef>
                <a:spcPts val="500"/>
              </a:spcBef>
            </a:pPr>
            <a:r>
              <a:rPr lang="pl-PL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</a:rPr>
              <a:t>Rada Miejska w Sosnowcu</a:t>
            </a:r>
          </a:p>
          <a:p>
            <a:pPr algn="l">
              <a:spcBef>
                <a:spcPts val="500"/>
              </a:spcBef>
            </a:pPr>
            <a:r>
              <a:rPr lang="pl-PL" dirty="0">
                <a:latin typeface="Calibri" panose="020F0502020204030204" pitchFamily="34" charset="0"/>
              </a:rPr>
              <a:t>Komisja Gospodarki Komunalnej i Komunikacji</a:t>
            </a:r>
          </a:p>
          <a:p>
            <a:pPr algn="l">
              <a:spcBef>
                <a:spcPts val="500"/>
              </a:spcBef>
            </a:pPr>
            <a:r>
              <a:rPr lang="pl-PL" dirty="0">
                <a:latin typeface="Calibri" panose="020F0502020204030204" pitchFamily="34" charset="0"/>
              </a:rPr>
              <a:t>Posiedzenie 15.09.2026r.</a:t>
            </a:r>
          </a:p>
          <a:p>
            <a:pPr algn="l"/>
            <a:endParaRPr lang="pl-PL" dirty="0">
              <a:latin typeface="Calibri" panose="020F0502020204030204" pitchFamily="34" charset="0"/>
            </a:endParaRPr>
          </a:p>
          <a:p>
            <a:pPr algn="l"/>
            <a:endParaRPr lang="pl-PL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79A980EB-A045-4D49-ADFB-71C9F4996E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89" y="663967"/>
            <a:ext cx="6126492" cy="126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644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8772CD4-02D5-06F2-CAC3-988DBC337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Studium </a:t>
            </a:r>
            <a:r>
              <a:rPr lang="pl-PL" b="1" dirty="0" err="1"/>
              <a:t>techniczno</a:t>
            </a:r>
            <a:r>
              <a:rPr lang="pl-PL" b="1" dirty="0"/>
              <a:t> – ekonomiczne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7AC42E8-8B0C-CA08-987F-4FE2FBD117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900" b="1" dirty="0"/>
              <a:t>ETAP IV – Analiza ekonomiczna</a:t>
            </a:r>
          </a:p>
          <a:p>
            <a:pPr marL="0" indent="0">
              <a:buNone/>
            </a:pPr>
            <a:endParaRPr lang="pl-PL" sz="1900" b="1" dirty="0"/>
          </a:p>
          <a:p>
            <a:pPr marL="457200" indent="-457200" algn="just">
              <a:buFont typeface="+mj-lt"/>
              <a:buAutoNum type="arabicPeriod"/>
            </a:pPr>
            <a:r>
              <a:rPr lang="pl-PL" sz="1900" dirty="0"/>
              <a:t>Szacunek nakładów inwestycyjnych uruchomienia ujęcia oraz SUW.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l-PL" sz="1900" dirty="0"/>
              <a:t>Szacunek kosztów operacyjnych funkcjonowania ujęcia i SUW.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l-PL" sz="1900" dirty="0"/>
              <a:t>Wariantowanie i ocena kosztów adaptacji, przebudowy istniejącej infrastruktury oraz kosztów budowy nowych rurociągów dystrybucji wody.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l-PL" sz="1900" dirty="0"/>
              <a:t>Analiza ekonomiczna i strategiczna przedsięwzięcia wraz ze wskazaniem wpływu inwestycji na wysokość taryf dla mieszkańców.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pl-PL" sz="1900" dirty="0"/>
              <a:t>Rekomendacje dla Zamawiającego</a:t>
            </a:r>
          </a:p>
          <a:p>
            <a:pPr marL="0" indent="0">
              <a:buNone/>
            </a:pPr>
            <a:endParaRPr lang="pl-PL" sz="24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BE827FA-3E21-56AD-57FE-3D4A86DF4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8EDF3-B4B9-47ED-8154-C5A01DC91542}" type="slidenum">
              <a:rPr lang="pl-PL" smtClean="0"/>
              <a:pPr/>
              <a:t>10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894383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1DA6133-4A50-CC66-A571-AD9318FB7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Inwestycje wodociągowo-kanalizacyjne na terenie miasta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8301717-6147-7A30-70AF-BA4DB08E1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117" y="983411"/>
            <a:ext cx="11151532" cy="5520906"/>
          </a:xfrm>
        </p:spPr>
        <p:txBody>
          <a:bodyPr>
            <a:normAutofit/>
          </a:bodyPr>
          <a:lstStyle/>
          <a:p>
            <a:pPr marL="538163" indent="0">
              <a:buNone/>
            </a:pPr>
            <a:endParaRPr lang="pl-PL" sz="1100" dirty="0"/>
          </a:p>
          <a:p>
            <a:pPr marL="823913" indent="-285750" algn="just">
              <a:spcAft>
                <a:spcPts val="600"/>
              </a:spcAft>
            </a:pPr>
            <a:r>
              <a:rPr lang="pl-PL" sz="1800" dirty="0"/>
              <a:t>Budowa sieci wodociągowej oraz sieci kanalizacyjnej w rejonie ulic: Aleksandra Fredry, Nowej, Anki Kowalskiej i Władysława Broniewskiego - ETAP I 3,86 km o wartości 6.497,60 tys. zł; </a:t>
            </a:r>
            <a:br>
              <a:rPr lang="pl-PL" sz="1800" dirty="0"/>
            </a:br>
            <a:r>
              <a:rPr lang="pl-PL" sz="1800" dirty="0"/>
              <a:t>Etap II  3,53 km o wartości 4.379,15 tys. zł</a:t>
            </a:r>
          </a:p>
          <a:p>
            <a:pPr marL="823913" indent="-285750" algn="just"/>
            <a:r>
              <a:rPr lang="pl-PL" sz="1800" dirty="0"/>
              <a:t>Przebudowa sieci wodociągowej wraz z budową sieci kanalizacji sanitarnej wraz z tłocznią ścieków w dzielnicy Ostrowy Górnicze  (w ulicach: Starzyńskiego, Klubowej, Gałczyńskiego, Poniatowskiego, Orzeszkowej, Limbowej, </a:t>
            </a:r>
            <a:r>
              <a:rPr lang="pl-PL" sz="1800" dirty="0" err="1"/>
              <a:t>Maczkowskiej</a:t>
            </a:r>
            <a:r>
              <a:rPr lang="pl-PL" sz="1800" dirty="0"/>
              <a:t> i Niecałej) Etap II  2,98 km o wartości 4.083,13 tys. zł</a:t>
            </a:r>
          </a:p>
          <a:p>
            <a:pPr marL="823913" indent="-285750" algn="just"/>
            <a:r>
              <a:rPr lang="pl-PL" sz="1800" dirty="0"/>
              <a:t>Budowa systemu przekierowania ścieków  siecią kanalizacji ogólnospławnej z Oczyszczalni Zagórze do Kolektora Północnego  3,2 km o wartości 12.410,85 tys. zł</a:t>
            </a:r>
          </a:p>
          <a:p>
            <a:pPr marL="538163" indent="0" algn="just">
              <a:buNone/>
            </a:pPr>
            <a:endParaRPr lang="pl-PL" sz="1800" dirty="0"/>
          </a:p>
          <a:p>
            <a:pPr marL="823913" indent="-285750" algn="just"/>
            <a:r>
              <a:rPr lang="pl-PL" sz="1800" dirty="0"/>
              <a:t>Przebudowa sieci wodociągowej i sieci kanalizacyjnej w ul. Sądeckiej  0,93 km o wartości 1.400,02 tys. zł</a:t>
            </a:r>
          </a:p>
          <a:p>
            <a:pPr marL="823913" indent="-285750"/>
            <a:r>
              <a:rPr lang="pl-PL" sz="1800" dirty="0"/>
              <a:t>Przebudowa sieci wodociągowej w ul. Wiązowej etap I </a:t>
            </a:r>
            <a:r>
              <a:rPr lang="pl-PL" sz="1800" dirty="0" err="1"/>
              <a:t>i</a:t>
            </a:r>
            <a:r>
              <a:rPr lang="pl-PL" sz="1800" dirty="0"/>
              <a:t> II   1,15 km o wartości  2.219,12 tys. zł </a:t>
            </a:r>
          </a:p>
          <a:p>
            <a:pPr marL="823913" indent="-285750"/>
            <a:r>
              <a:rPr lang="pl-PL" sz="1800" dirty="0"/>
              <a:t>Przebudowa sieci wodociągowej w ul. Morcinka 1,58 km  o wartości 871,56 tys. zł</a:t>
            </a:r>
          </a:p>
          <a:p>
            <a:pPr marL="823913" indent="-285750"/>
            <a:r>
              <a:rPr lang="pl-PL" sz="1800" dirty="0"/>
              <a:t>Przebudowa sieci wodociągowej wraz z renowacją sieci kanalizacyjnej w ul. Rybnej 0,43 km o wartości 1.376,31 tys. zł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62B8849-7585-6C37-4021-6908C93B7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8EDF3-B4B9-47ED-8154-C5A01DC91542}" type="slidenum">
              <a:rPr lang="pl-PL" smtClean="0"/>
              <a:pPr/>
              <a:t>11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08033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A2D1E5-A22E-C816-72CD-9A2206210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IV. Skanalizowanie terenu miasta Sosnowiec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139C93A-BAB4-F6A7-3DB4-8D829B974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8EDF3-B4B9-47ED-8154-C5A01DC91542}" type="slidenum">
              <a:rPr lang="pl-PL" smtClean="0"/>
              <a:pPr/>
              <a:t>12</a:t>
            </a:fld>
            <a:endParaRPr lang="pl-PL" dirty="0"/>
          </a:p>
        </p:txBody>
      </p:sp>
      <p:pic>
        <p:nvPicPr>
          <p:cNvPr id="8" name="Symbol zastępczy zawartości 7">
            <a:extLst>
              <a:ext uri="{FF2B5EF4-FFF2-40B4-BE49-F238E27FC236}">
                <a16:creationId xmlns:a16="http://schemas.microsoft.com/office/drawing/2014/main" id="{47D5652B-BA43-AA38-4679-9818A6E110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985" y="937553"/>
            <a:ext cx="9264770" cy="5720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5190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80EC9DD-AAAA-BA76-5A1C-691D8895E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Skanalizowanie miasta Sosnowiec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A9BCD28-D44A-DE38-C265-66FDE6DCC4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Skanalizowanie miasta w aglomeracji - 99,35%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Na 31.08.2026r. zaewidencjonowano: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734 przydomowych oczyszczalni ścieków</a:t>
            </a:r>
          </a:p>
          <a:p>
            <a:pPr marL="0" indent="0">
              <a:buNone/>
            </a:pPr>
            <a:r>
              <a:rPr lang="pl-PL" dirty="0"/>
              <a:t>2237 zbiorników bezodpływowych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D856667-A007-5D8D-223F-15D74F395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8EDF3-B4B9-47ED-8154-C5A01DC91542}" type="slidenum">
              <a:rPr lang="pl-PL" smtClean="0"/>
              <a:pPr/>
              <a:t>13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541733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4FC9416-8336-4C21-80D1-B3FF4F14F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36" y="184161"/>
            <a:ext cx="10285961" cy="398662"/>
          </a:xfrm>
        </p:spPr>
        <p:txBody>
          <a:bodyPr/>
          <a:lstStyle/>
          <a:p>
            <a:r>
              <a:rPr lang="pl-PL" dirty="0"/>
              <a:t>Pożyczki KPO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49711E2-626D-79FA-A34C-919F6C3D5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8EDF3-B4B9-47ED-8154-C5A01DC91542}" type="slidenum">
              <a:rPr lang="pl-PL" smtClean="0"/>
              <a:pPr/>
              <a:t>14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CB1F56C-E433-73B5-26D5-97E7477A2580}"/>
              </a:ext>
            </a:extLst>
          </p:cNvPr>
          <p:cNvSpPr txBox="1"/>
          <p:nvPr/>
        </p:nvSpPr>
        <p:spPr>
          <a:xfrm>
            <a:off x="479502" y="973435"/>
            <a:ext cx="11628762" cy="57400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/>
              <a:t>Pożyczki  wspierające zieloną transformację miast ze środków </a:t>
            </a:r>
            <a:br>
              <a:rPr lang="pl-PL" sz="2000" b="1" dirty="0"/>
            </a:br>
            <a:r>
              <a:rPr lang="pl-PL" sz="2000" b="1" dirty="0"/>
              <a:t>Krajowego Planu Odbudowy i Zwiększania Odporności (KPO)</a:t>
            </a:r>
          </a:p>
          <a:p>
            <a:pPr algn="ctr"/>
            <a:endParaRPr lang="pl-PL" sz="2000" b="1" dirty="0"/>
          </a:p>
          <a:p>
            <a:pPr algn="ctr"/>
            <a:r>
              <a:rPr lang="pl-PL" sz="2000" b="1" dirty="0"/>
              <a:t>Zawarto 6 umów pożyczek na łączną wartość 87.800.707,96 PLN w tym na zadania:</a:t>
            </a:r>
          </a:p>
          <a:p>
            <a:pPr algn="ctr">
              <a:spcAft>
                <a:spcPts val="600"/>
              </a:spcAft>
            </a:pPr>
            <a:endParaRPr lang="pl-PL" sz="2000" b="1" dirty="0"/>
          </a:p>
          <a:p>
            <a:pPr>
              <a:spcAft>
                <a:spcPts val="600"/>
              </a:spcAft>
            </a:pPr>
            <a:r>
              <a:rPr lang="pl-PL" sz="2000" dirty="0"/>
              <a:t>- na sieci wodociągowej 			21.122.635,10 PLN</a:t>
            </a:r>
          </a:p>
          <a:p>
            <a:pPr>
              <a:spcAft>
                <a:spcPts val="600"/>
              </a:spcAft>
            </a:pPr>
            <a:r>
              <a:rPr lang="pl-PL" sz="2000" dirty="0"/>
              <a:t>- na sieci kanalizacyjnej 			18.155.035,80 PLN</a:t>
            </a:r>
          </a:p>
          <a:p>
            <a:pPr>
              <a:spcAft>
                <a:spcPts val="600"/>
              </a:spcAft>
            </a:pPr>
            <a:r>
              <a:rPr lang="pl-PL" sz="2000" dirty="0"/>
              <a:t>- na oczyszczalnie ścieków Radocha II 	48.523.037,06 PLN</a:t>
            </a:r>
          </a:p>
          <a:p>
            <a:pPr>
              <a:spcAft>
                <a:spcPts val="600"/>
              </a:spcAft>
            </a:pPr>
            <a:endParaRPr lang="pl-PL" sz="2000" dirty="0"/>
          </a:p>
          <a:p>
            <a:pPr>
              <a:spcAft>
                <a:spcPts val="600"/>
              </a:spcAft>
            </a:pPr>
            <a:endParaRPr lang="pl-PL" sz="2000" dirty="0"/>
          </a:p>
          <a:p>
            <a:pPr>
              <a:spcAft>
                <a:spcPts val="600"/>
              </a:spcAft>
            </a:pPr>
            <a:r>
              <a:rPr lang="pl-PL" sz="2000" b="1" dirty="0"/>
              <a:t>	Warunki zawartych umów:			Zabezpieczenia prawne:</a:t>
            </a:r>
          </a:p>
          <a:p>
            <a:pPr>
              <a:spcAft>
                <a:spcPts val="600"/>
              </a:spcAft>
            </a:pPr>
            <a:r>
              <a:rPr lang="pl-PL" dirty="0"/>
              <a:t>	oprocentowanie 1 %				 weksel własny in blanco wraz z deklaracją wekslową</a:t>
            </a:r>
          </a:p>
          <a:p>
            <a:pPr>
              <a:spcAft>
                <a:spcPts val="600"/>
              </a:spcAft>
            </a:pPr>
            <a:r>
              <a:rPr lang="pl-PL" dirty="0"/>
              <a:t>	okres spłaty 20 lat					 zabezpieczenie na majątku - hipoteka umowna</a:t>
            </a:r>
          </a:p>
          <a:p>
            <a:pPr>
              <a:spcAft>
                <a:spcPts val="600"/>
              </a:spcAft>
            </a:pPr>
            <a:r>
              <a:rPr lang="pl-PL" dirty="0"/>
              <a:t>							 umowy przelewu wierzytelności </a:t>
            </a:r>
          </a:p>
          <a:p>
            <a:pPr>
              <a:spcAft>
                <a:spcPts val="600"/>
              </a:spcAft>
            </a:pPr>
            <a:endParaRPr lang="pl-PL" dirty="0"/>
          </a:p>
          <a:p>
            <a:pPr>
              <a:spcAft>
                <a:spcPts val="600"/>
              </a:spcAft>
            </a:pP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26591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18898AD-212F-474B-B88A-30265B9F7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3743" y="3058300"/>
            <a:ext cx="7285055" cy="971306"/>
          </a:xfrm>
        </p:spPr>
        <p:txBody>
          <a:bodyPr/>
          <a:lstStyle/>
          <a:p>
            <a:r>
              <a:rPr lang="pl-PL" dirty="0"/>
              <a:t>DZIĘKUJĘ ZA UWAGĘ</a:t>
            </a:r>
          </a:p>
        </p:txBody>
      </p:sp>
    </p:spTree>
    <p:extLst>
      <p:ext uri="{BB962C8B-B14F-4D97-AF65-F5344CB8AC3E}">
        <p14:creationId xmlns:p14="http://schemas.microsoft.com/office/powerpoint/2010/main" val="61615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47269F8-14E9-6C2F-2AC4-BDBF0FFEF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I. Bezpieczeństwo wody i jej jakość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AA77905-C68B-C9F4-9F76-103050251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66158"/>
            <a:ext cx="10515600" cy="56916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/>
              <a:t>W roku 2025 obowiązywało Rozporządzenie Ministra Zdrowia z dnia 7 grudnia 2017 r. w sprawie jakości wody przeznaczonej do spożycia przez ludzi (Dz. U. z dnia 2017 r., poz. 2294).</a:t>
            </a:r>
          </a:p>
          <a:p>
            <a:pPr marL="0" indent="0">
              <a:buNone/>
            </a:pPr>
            <a:r>
              <a:rPr lang="pl-PL" sz="1800" b="1" dirty="0">
                <a:solidFill>
                  <a:schemeClr val="tx1"/>
                </a:solidFill>
              </a:rPr>
              <a:t>Pobrano 194 próbki wody przeznaczonej do spożycia przez ludzi</a:t>
            </a:r>
          </a:p>
          <a:p>
            <a:pPr marL="0" indent="0">
              <a:buNone/>
            </a:pPr>
            <a:r>
              <a:rPr lang="pl-PL" sz="1800" dirty="0">
                <a:solidFill>
                  <a:schemeClr val="tx1"/>
                </a:solidFill>
              </a:rPr>
              <a:t> w tym zakwestionowano:</a:t>
            </a:r>
          </a:p>
          <a:p>
            <a:r>
              <a:rPr lang="pl-PL" sz="1800" dirty="0">
                <a:solidFill>
                  <a:schemeClr val="tx1"/>
                </a:solidFill>
              </a:rPr>
              <a:t> 3 próby tj. 1,5% w analizach fizykochemicznych </a:t>
            </a:r>
            <a:br>
              <a:rPr lang="pl-PL" sz="1800" dirty="0">
                <a:solidFill>
                  <a:schemeClr val="tx1"/>
                </a:solidFill>
              </a:rPr>
            </a:br>
            <a:r>
              <a:rPr lang="pl-PL" sz="1800" dirty="0">
                <a:solidFill>
                  <a:schemeClr val="tx1"/>
                </a:solidFill>
              </a:rPr>
              <a:t>(przekroczenie wskaźnika żelaza i mętności)</a:t>
            </a:r>
          </a:p>
          <a:p>
            <a:r>
              <a:rPr lang="pl-PL" sz="1800" dirty="0">
                <a:solidFill>
                  <a:schemeClr val="tx1"/>
                </a:solidFill>
              </a:rPr>
              <a:t>2 próby tj. 1% w analizach bakteriologicznych </a:t>
            </a:r>
            <a:br>
              <a:rPr lang="pl-PL" sz="1800" dirty="0">
                <a:solidFill>
                  <a:schemeClr val="tx1"/>
                </a:solidFill>
              </a:rPr>
            </a:br>
            <a:r>
              <a:rPr lang="pl-PL" sz="1800" dirty="0">
                <a:solidFill>
                  <a:schemeClr val="tx1"/>
                </a:solidFill>
              </a:rPr>
              <a:t>(przekroczenie wskaźnika ogólnej liczby mikroorganizmów)</a:t>
            </a: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sz="2400" dirty="0"/>
              <a:t>NOWE Rozporządzenie Ministra Zdrowia z dnia 22 maja 2026 r. w sprawie jakości wody przeznaczonej do spożycia przez ludzi (Dz.U. 2026 r., poz. 748)</a:t>
            </a:r>
          </a:p>
          <a:p>
            <a:pPr marL="0" indent="0">
              <a:buNone/>
            </a:pPr>
            <a:r>
              <a:rPr lang="pl-PL" sz="1800" b="1" dirty="0">
                <a:solidFill>
                  <a:schemeClr val="tx1"/>
                </a:solidFill>
              </a:rPr>
              <a:t>do 30.08.2026. pobrano 81 próbek wody</a:t>
            </a:r>
            <a:r>
              <a:rPr lang="pl-PL" sz="1800" dirty="0">
                <a:solidFill>
                  <a:schemeClr val="tx1"/>
                </a:solidFill>
              </a:rPr>
              <a:t>  </a:t>
            </a:r>
          </a:p>
          <a:p>
            <a:pPr marL="0" indent="0">
              <a:buNone/>
            </a:pPr>
            <a:br>
              <a:rPr lang="pl-PL" sz="1800" dirty="0">
                <a:solidFill>
                  <a:schemeClr val="tx1"/>
                </a:solidFill>
              </a:rPr>
            </a:br>
            <a:r>
              <a:rPr lang="pl-PL" sz="1800" dirty="0">
                <a:solidFill>
                  <a:schemeClr val="tx1"/>
                </a:solidFill>
              </a:rPr>
              <a:t>w tym zakwestionowano:  2 próby w analizach fizykochemicznych (przekroczenie wskaźnika żelaza i mętności)</a:t>
            </a:r>
          </a:p>
          <a:p>
            <a:pPr marL="0" indent="0">
              <a:buNone/>
            </a:pPr>
            <a:endParaRPr lang="pl-PL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2233B22-1A0A-9CB5-B932-4A5336392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8EDF3-B4B9-47ED-8154-C5A01DC91542}" type="slidenum">
              <a:rPr lang="pl-PL" smtClean="0"/>
              <a:pPr/>
              <a:t>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7329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8D2D20C-E6E3-B3FE-5C69-CD708B71B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I. Bezpieczeństwo wody i jej jakość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34F40CA-FF5A-649D-AD5A-5F0DFA2080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144636"/>
            <a:ext cx="11031747" cy="5046253"/>
          </a:xfrm>
        </p:spPr>
        <p:txBody>
          <a:bodyPr/>
          <a:lstStyle/>
          <a:p>
            <a:pPr marL="0" indent="0">
              <a:buNone/>
            </a:pPr>
            <a:r>
              <a:rPr lang="pl-PL" dirty="0">
                <a:solidFill>
                  <a:schemeClr val="tx1"/>
                </a:solidFill>
              </a:rPr>
              <a:t>Zakup wody - 100% z Górnośląskiego Przedsiębiorstwa Wodociągów S.A.</a:t>
            </a:r>
          </a:p>
          <a:p>
            <a:pPr marL="0" indent="0">
              <a:buNone/>
            </a:pPr>
            <a:r>
              <a:rPr lang="pl-PL" dirty="0">
                <a:solidFill>
                  <a:schemeClr val="tx1"/>
                </a:solidFill>
              </a:rPr>
              <a:t>w tym z ujęć:</a:t>
            </a:r>
          </a:p>
          <a:p>
            <a:pPr marL="0" indent="0">
              <a:buNone/>
            </a:pPr>
            <a:endParaRPr lang="pl-PL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pl-PL" dirty="0">
                <a:solidFill>
                  <a:schemeClr val="tx1"/>
                </a:solidFill>
              </a:rPr>
              <a:t>60% potrzeb z ZUW Goczałkowice  </a:t>
            </a:r>
          </a:p>
          <a:p>
            <a:pPr marL="0" indent="0">
              <a:buNone/>
            </a:pPr>
            <a:r>
              <a:rPr lang="pl-PL" dirty="0">
                <a:solidFill>
                  <a:schemeClr val="tx1"/>
                </a:solidFill>
              </a:rPr>
              <a:t>40% potrzeb SUW MACZKI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8974BBE-6FC4-4D20-BB5B-0AE4EC80B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8EDF3-B4B9-47ED-8154-C5A01DC91542}" type="slidenum">
              <a:rPr lang="pl-PL" smtClean="0"/>
              <a:pPr/>
              <a:t>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67915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F752975-0A35-CC90-4D14-0170CE279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Punkty poboru wody  i punkty poboru próbek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155FA3A-4ABF-465C-93FD-9A9357C46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8EDF3-B4B9-47ED-8154-C5A01DC91542}" type="slidenum">
              <a:rPr lang="pl-PL" smtClean="0"/>
              <a:pPr/>
              <a:t>4</a:t>
            </a:fld>
            <a:endParaRPr lang="pl-PL" dirty="0"/>
          </a:p>
        </p:txBody>
      </p:sp>
      <p:pic>
        <p:nvPicPr>
          <p:cNvPr id="10" name="Symbol zastępczy zawartości 9">
            <a:extLst>
              <a:ext uri="{FF2B5EF4-FFF2-40B4-BE49-F238E27FC236}">
                <a16:creationId xmlns:a16="http://schemas.microsoft.com/office/drawing/2014/main" id="{50B759BD-5978-B8B9-5BDD-2E5865FC01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906" y="925207"/>
            <a:ext cx="9540815" cy="537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137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8DD7908-F856-2494-8CB6-1805BEA6C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Plan bezpieczeństwa wody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94356FC-8698-B823-F7AF-BC12DF141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4636"/>
            <a:ext cx="10515600" cy="5307922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pl-PL" sz="3400" b="1" dirty="0"/>
              <a:t>Plan Bezpieczeństwa Wody obejmuje:</a:t>
            </a:r>
          </a:p>
          <a:p>
            <a:r>
              <a:rPr lang="pl-PL" dirty="0"/>
              <a:t>Charakterystykę obszarów zasilania dla punktów poboru wody zgodnie z dokumentacją dostawcy wody, tj. Górnośląskim Przedsiębiorstwem Wodociągowym S.A. w Katowicach.</a:t>
            </a:r>
          </a:p>
          <a:p>
            <a:r>
              <a:rPr lang="pl-PL" dirty="0"/>
              <a:t>Opis systemu zaopatrzenia w wodę.</a:t>
            </a:r>
          </a:p>
          <a:p>
            <a:r>
              <a:rPr lang="pl-PL" dirty="0"/>
              <a:t>Identyfikację zagrożeń i możliwych zdarzeń niebezpiecznych.</a:t>
            </a:r>
          </a:p>
          <a:p>
            <a:r>
              <a:rPr lang="pl-PL" dirty="0"/>
              <a:t>Ocenę i kontrolę ryzyka obejmującą:</a:t>
            </a:r>
          </a:p>
          <a:p>
            <a:r>
              <a:rPr lang="pl-PL" dirty="0"/>
              <a:t>Postanowienia ogólne</a:t>
            </a:r>
          </a:p>
          <a:p>
            <a:r>
              <a:rPr lang="pl-PL" dirty="0"/>
              <a:t>Analizę ryzyka</a:t>
            </a:r>
          </a:p>
          <a:p>
            <a:r>
              <a:rPr lang="pl-PL" dirty="0"/>
              <a:t>Ewaluację ryzyka</a:t>
            </a:r>
          </a:p>
          <a:p>
            <a:r>
              <a:rPr lang="pl-PL" dirty="0"/>
              <a:t>Identyfikację środków bezpieczeństwa</a:t>
            </a:r>
          </a:p>
          <a:p>
            <a:r>
              <a:rPr lang="pl-PL" dirty="0"/>
              <a:t>Walidację środków bezpieczeństwa</a:t>
            </a:r>
          </a:p>
          <a:p>
            <a:r>
              <a:rPr lang="pl-PL" dirty="0"/>
              <a:t>Wdrożenie środków bezpieczeństwa</a:t>
            </a:r>
          </a:p>
          <a:p>
            <a:r>
              <a:rPr lang="pl-PL" dirty="0"/>
              <a:t>Określenie wskaźników monitoringu środków bezpieczeństwa</a:t>
            </a:r>
          </a:p>
          <a:p>
            <a:r>
              <a:rPr lang="pl-PL" dirty="0"/>
              <a:t>Określenie działań wspierających </a:t>
            </a:r>
          </a:p>
          <a:p>
            <a:r>
              <a:rPr lang="pl-PL" dirty="0"/>
              <a:t>Weryfikację procesu zarządzania ryzykiem</a:t>
            </a:r>
          </a:p>
          <a:p>
            <a:r>
              <a:rPr lang="pl-PL" dirty="0"/>
              <a:t>Podsumowanie zaleceń.</a:t>
            </a:r>
          </a:p>
          <a:p>
            <a:r>
              <a:rPr lang="pl-PL" dirty="0"/>
              <a:t>Propozycję harmonogramu wdrożeń procedur i zaleceń.</a:t>
            </a:r>
          </a:p>
          <a:p>
            <a:r>
              <a:rPr lang="pl-PL" dirty="0"/>
              <a:t>Określenie zakresu działania i obowiązków Zespołu ds. bezpieczeństwa wody oraz opracowanie programu pracy i odpowiedzialności Zespołu ds. bezpieczeństwa wody – procedura wewnętrzna w tym plan przeglądu, weryfikacji i aktualizacji PBW.</a:t>
            </a:r>
          </a:p>
          <a:p>
            <a:r>
              <a:rPr lang="pl-PL" dirty="0"/>
              <a:t>Weryfikację istniejących procedur postępowania w sytuacjach kryzysowych/awaryjnych i opracowanie ewentualnych procedur uzupełniających.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AE95570-8E3C-944B-C27E-300088DAD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8EDF3-B4B9-47ED-8154-C5A01DC91542}" type="slidenum">
              <a:rPr lang="pl-PL" smtClean="0"/>
              <a:pPr/>
              <a:t>5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28024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3C6E416-3194-F474-E19A-F65AB2F58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Przyrost sieci w latach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13CEE1D-0664-456D-1738-21190ACB2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8EDF3-B4B9-47ED-8154-C5A01DC91542}" type="slidenum">
              <a:rPr lang="pl-PL" smtClean="0"/>
              <a:pPr/>
              <a:t>6</a:t>
            </a:fld>
            <a:endParaRPr lang="pl-PL" dirty="0"/>
          </a:p>
        </p:txBody>
      </p:sp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id="{929D7646-9552-8235-C6ED-95B425A11E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4750708"/>
              </p:ext>
            </p:extLst>
          </p:nvPr>
        </p:nvGraphicFramePr>
        <p:xfrm>
          <a:off x="490538" y="1104181"/>
          <a:ext cx="11396662" cy="45547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4104F8AC-A2EF-02A1-BAE3-A9FB7D1CD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5927246"/>
              </p:ext>
            </p:extLst>
          </p:nvPr>
        </p:nvGraphicFramePr>
        <p:xfrm>
          <a:off x="1207697" y="5953183"/>
          <a:ext cx="10386205" cy="704613"/>
        </p:xfrm>
        <a:graphic>
          <a:graphicData uri="http://schemas.openxmlformats.org/drawingml/2006/table">
            <a:tbl>
              <a:tblPr/>
              <a:tblGrid>
                <a:gridCol w="10386205">
                  <a:extLst>
                    <a:ext uri="{9D8B030D-6E8A-4147-A177-3AD203B41FA5}">
                      <a16:colId xmlns:a16="http://schemas.microsoft.com/office/drawing/2014/main" val="2769135468"/>
                    </a:ext>
                  </a:extLst>
                </a:gridCol>
              </a:tblGrid>
              <a:tr h="70461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Przyrost sieci wodociągowo-kanalizacyjnej w 2023 </a:t>
                      </a:r>
                      <a:r>
                        <a:rPr lang="pl-PL" sz="20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8,44 km</a:t>
                      </a:r>
                      <a:r>
                        <a:rPr lang="pl-PL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;  w 2024 </a:t>
                      </a:r>
                      <a:r>
                        <a:rPr lang="pl-PL" sz="20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10,96 km</a:t>
                      </a:r>
                      <a:r>
                        <a:rPr lang="pl-PL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;  w 2025 </a:t>
                      </a:r>
                      <a:r>
                        <a:rPr lang="pl-PL" sz="20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6,58 km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76865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5636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0C46116-6A70-C7F4-F3A1-611632321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Studium </a:t>
            </a:r>
            <a:r>
              <a:rPr lang="pl-PL" b="1" dirty="0" err="1"/>
              <a:t>techniczno</a:t>
            </a:r>
            <a:r>
              <a:rPr lang="pl-PL" b="1" dirty="0"/>
              <a:t> – ekonomiczne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EEB6C35-414B-DFDC-04B5-61E0A80665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pl-PL" sz="3200" dirty="0"/>
              <a:t>Zawarta 29.12.2025r. umowa na Wykonanie Studium </a:t>
            </a:r>
            <a:r>
              <a:rPr lang="pl-PL" sz="3200" dirty="0" err="1"/>
              <a:t>techniczno</a:t>
            </a:r>
            <a:r>
              <a:rPr lang="pl-PL" sz="3200" dirty="0"/>
              <a:t> – ekonomiczne możliwości awaryjnego zaopatrzenia w wodę dla zapewnienia bezpieczeństwa wodnego mieszkańców miasta Sosnowca obejmuje IV etapy:</a:t>
            </a:r>
          </a:p>
          <a:p>
            <a:pPr marL="0" indent="0" algn="just">
              <a:buNone/>
            </a:pPr>
            <a:endParaRPr lang="pl-PL" sz="2900" b="1" dirty="0"/>
          </a:p>
          <a:p>
            <a:pPr marL="0" indent="0">
              <a:buNone/>
            </a:pPr>
            <a:r>
              <a:rPr lang="pl-PL" sz="3100" b="1" dirty="0"/>
              <a:t>ETAP I – Studium koncepcyjne – Analiza zasobowa</a:t>
            </a:r>
          </a:p>
          <a:p>
            <a:pPr marL="0" indent="0">
              <a:buNone/>
            </a:pPr>
            <a:endParaRPr lang="pl-PL" sz="3100" b="1" dirty="0"/>
          </a:p>
          <a:p>
            <a:pPr marL="514350" indent="-514350" algn="just">
              <a:buFont typeface="+mj-lt"/>
              <a:buAutoNum type="arabicPeriod"/>
            </a:pPr>
            <a:r>
              <a:rPr lang="pl-PL" sz="3100" dirty="0"/>
              <a:t>Analiza dostępnych zasobów wód powierzchniowych, podziemnych i alternatywnych </a:t>
            </a:r>
            <a:br>
              <a:rPr lang="pl-PL" sz="3100" dirty="0"/>
            </a:br>
            <a:r>
              <a:rPr lang="pl-PL" sz="3100" dirty="0"/>
              <a:t>(wody kopalniane, odzysk wód technologicznych, inne) w celu określenia możliwości ich ujmowania dla zaopatrzenia systemu Sosnowieckich Wodociągów S.A. dla zabezpieczenia bezpieczeństwa wodnego mieszkańców miasta Sosnowca.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pl-PL" sz="3100" dirty="0"/>
              <a:t> Ocena przydatności zasobów ilościowych i jakościowych wód do celów zaopatrzenia ludności.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pl-PL" sz="3100" dirty="0"/>
              <a:t>Określenie możliwości budowy ujęcia / ujęć wód z oszacowaniem zasobów ilościowych </a:t>
            </a:r>
            <a:br>
              <a:rPr lang="pl-PL" sz="3100" dirty="0"/>
            </a:br>
            <a:r>
              <a:rPr lang="pl-PL" sz="3100" dirty="0"/>
              <a:t>i jakościowych dla zaopatrzenia w wodę, przy uwzględnieniu istniejącego systemu sieci wodociągowej (analiza lokalizacyjna i stosunki własnościowe nieruchomości i infrastruktury).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pl-PL" sz="3100" dirty="0"/>
              <a:t>Wskazanie optymalnego wariantu budowy ujęcia wód dla Sosnowieckich Wodociągów S.A.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pl-PL" sz="3100" dirty="0"/>
              <a:t>Rekomendacje dla Zamawiającego i wytyczne do analiz technicznych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687B2B9-F7C3-89C9-EFB3-B98D21A30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8EDF3-B4B9-47ED-8154-C5A01DC91542}" type="slidenum">
              <a:rPr lang="pl-PL" smtClean="0"/>
              <a:pPr/>
              <a:t>7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42330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1B406AF-5262-5D1D-0A49-CD24CD82A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Studium </a:t>
            </a:r>
            <a:r>
              <a:rPr lang="pl-PL" b="1" dirty="0" err="1"/>
              <a:t>techniczno</a:t>
            </a:r>
            <a:r>
              <a:rPr lang="pl-PL" b="1" dirty="0"/>
              <a:t> – ekonomiczne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C27866A-B32E-6331-91D1-775E2F112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l-PL" sz="2100" b="1" dirty="0"/>
              <a:t>ETAP II – Studium techniczne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pl-PL" sz="2100" dirty="0"/>
              <a:t>Wskazanie technologicznych aspektów procesu uzdatniania wód z ujęcia dla zapewnienia wymaganej jakości i ilości przy uwzględnieniu warunków wodnych, górniczych i środowiskowych.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pl-PL" sz="2100" dirty="0"/>
              <a:t>Określenie konieczności uzdatniania wód wytypowanych do ujmowania – wstępny schemat technologiczny SUW.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pl-PL" sz="2100" dirty="0"/>
              <a:t>Warianty wolumenu produkowanej wody z uwzględnieniem obszarów zasilania na sieci oraz uwarunkowań zewnętrznych (zmiany dostawy wód z GPW).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pl-PL" sz="2100" dirty="0"/>
              <a:t>Wskazanie zakresu niezbędnych działań technicznych w celu określenia zasobów ilościowych i jakościowych wód.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pl-PL" sz="2100" dirty="0"/>
              <a:t>Analiza lokalizacyjna i infrastrukturalna w zakresie włączenia źródła wody pitnej do systemu wodociągowego miasta, wstępna koncepcja techniczna rozwiązania dostawy wody w ujęciu wariantowym.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pl-PL" sz="2100" dirty="0"/>
              <a:t>Przedstawienie harmonogramu rzeczowego realizacji przedsięwzięcia.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pl-PL" sz="2100" dirty="0"/>
              <a:t>Rekomendacje dla Zamawiającego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35D33AD-73E1-1E42-E0BF-A48D274D4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8EDF3-B4B9-47ED-8154-C5A01DC91542}" type="slidenum">
              <a:rPr lang="pl-PL" smtClean="0"/>
              <a:pPr/>
              <a:t>8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43575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F922EEF-2E4D-42C7-AEB7-A562C944C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Studium </a:t>
            </a:r>
            <a:r>
              <a:rPr lang="pl-PL" b="1" dirty="0" err="1"/>
              <a:t>techniczno</a:t>
            </a:r>
            <a:r>
              <a:rPr lang="pl-PL" b="1" dirty="0"/>
              <a:t> – ekonomiczne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C79ED2F-C575-B8E1-BAA7-E0DDA3747F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1900" b="1" dirty="0"/>
              <a:t>ETAP III – Analiza </a:t>
            </a:r>
            <a:r>
              <a:rPr lang="pl-PL" sz="1900" b="1" dirty="0" err="1"/>
              <a:t>formalno</a:t>
            </a:r>
            <a:r>
              <a:rPr lang="pl-PL" sz="1900" b="1" dirty="0"/>
              <a:t> – prawna</a:t>
            </a:r>
          </a:p>
          <a:p>
            <a:pPr marL="0" indent="0">
              <a:buNone/>
            </a:pPr>
            <a:endParaRPr lang="pl-PL" sz="1900" b="1" dirty="0"/>
          </a:p>
          <a:p>
            <a:pPr marL="457200" indent="-457200">
              <a:buFont typeface="+mj-lt"/>
              <a:buAutoNum type="arabicPeriod"/>
            </a:pPr>
            <a:r>
              <a:rPr lang="pl-PL" sz="1900" dirty="0"/>
              <a:t>Wskazanie działań </a:t>
            </a:r>
            <a:r>
              <a:rPr lang="pl-PL" sz="1900" dirty="0" err="1"/>
              <a:t>formalno</a:t>
            </a:r>
            <a:r>
              <a:rPr lang="pl-PL" sz="1900" dirty="0"/>
              <a:t> - prawnych związanych z planowanym przedsięwzięciem (stan początkowy – budowa ujęcia).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1900" dirty="0"/>
              <a:t>Wskazanie koniecznych zgód wodnoprawnych i innych decyzji administracyjnych dla funkcjonowania ujęcia (eksploatacja).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1900" dirty="0"/>
              <a:t>Zakres działań dokumentacyjnych, harmonogram realizacji i uzyskanie niezbędnych decyzji.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1900" dirty="0"/>
              <a:t>Wskazanie obowiązków </a:t>
            </a:r>
            <a:r>
              <a:rPr lang="pl-PL" sz="1900" dirty="0" err="1"/>
              <a:t>formalno</a:t>
            </a:r>
            <a:r>
              <a:rPr lang="pl-PL" sz="1900" dirty="0"/>
              <a:t> – prawnych dotyczących sprawozdawczości i monitoringu pracy ujęcia.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1900" dirty="0"/>
              <a:t>Rekomendacje dla Zamawiającego</a:t>
            </a:r>
          </a:p>
          <a:p>
            <a:endParaRPr lang="pl-PL" sz="24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EDE34CC-0251-A7AB-85C3-6DD70E17B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8EDF3-B4B9-47ED-8154-C5A01DC91542}" type="slidenum">
              <a:rPr lang="pl-PL" smtClean="0"/>
              <a:pPr/>
              <a:t>9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0901076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Niestandardowy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1775</TotalTime>
  <Words>1108</Words>
  <Application>Microsoft Office PowerPoint</Application>
  <PresentationFormat>Panoramiczny</PresentationFormat>
  <Paragraphs>126</Paragraphs>
  <Slides>15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19" baseType="lpstr">
      <vt:lpstr>Arial</vt:lpstr>
      <vt:lpstr>Calibri</vt:lpstr>
      <vt:lpstr>Century Gothic</vt:lpstr>
      <vt:lpstr>Motyw pakietu Office</vt:lpstr>
      <vt:lpstr>Prezentacja programu PowerPoint</vt:lpstr>
      <vt:lpstr>I. Bezpieczeństwo wody i jej jakość</vt:lpstr>
      <vt:lpstr>I. Bezpieczeństwo wody i jej jakość</vt:lpstr>
      <vt:lpstr>Punkty poboru wody  i punkty poboru próbek</vt:lpstr>
      <vt:lpstr>Plan bezpieczeństwa wody</vt:lpstr>
      <vt:lpstr>Przyrost sieci w latach</vt:lpstr>
      <vt:lpstr>Studium techniczno – ekonomiczne </vt:lpstr>
      <vt:lpstr>Studium techniczno – ekonomiczne </vt:lpstr>
      <vt:lpstr>Studium techniczno – ekonomiczne </vt:lpstr>
      <vt:lpstr>Studium techniczno – ekonomiczne </vt:lpstr>
      <vt:lpstr>Inwestycje wodociągowo-kanalizacyjne na terenie miasta</vt:lpstr>
      <vt:lpstr>IV. Skanalizowanie terenu miasta Sosnowiec</vt:lpstr>
      <vt:lpstr>Skanalizowanie miasta Sosnowiec</vt:lpstr>
      <vt:lpstr>Pożyczki KPO</vt:lpstr>
      <vt:lpstr>DZIĘKUJĘ ZA UWAGĘ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SOSNOWIECKIE WODOCIĄGI S.A.</dc:title>
  <dc:creator>Michma</dc:creator>
  <cp:lastModifiedBy>um</cp:lastModifiedBy>
  <cp:revision>172</cp:revision>
  <cp:lastPrinted>2026-08-27T06:38:36Z</cp:lastPrinted>
  <dcterms:created xsi:type="dcterms:W3CDTF">2017-08-31T12:39:50Z</dcterms:created>
  <dcterms:modified xsi:type="dcterms:W3CDTF">2026-09-09T06:46:54Z</dcterms:modified>
</cp:coreProperties>
</file>