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9" r:id="rId2"/>
    <p:sldId id="257" r:id="rId3"/>
    <p:sldId id="258" r:id="rId4"/>
    <p:sldId id="263" r:id="rId5"/>
    <p:sldId id="264" r:id="rId6"/>
    <p:sldId id="280" r:id="rId7"/>
    <p:sldId id="269" r:id="rId8"/>
    <p:sldId id="267" r:id="rId9"/>
    <p:sldId id="273" r:id="rId10"/>
    <p:sldId id="271" r:id="rId11"/>
    <p:sldId id="272" r:id="rId12"/>
    <p:sldId id="278" r:id="rId13"/>
    <p:sldId id="275" r:id="rId14"/>
    <p:sldId id="276" r:id="rId15"/>
    <p:sldId id="277" r:id="rId16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48"/>
    <a:srgbClr val="FFCC00"/>
    <a:srgbClr val="D8006F"/>
    <a:srgbClr val="2E2C5E"/>
    <a:srgbClr val="002C58"/>
    <a:srgbClr val="FFFF6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3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0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Koszt przewozu</c:v>
                </c:pt>
              </c:strCache>
            </c:strRef>
          </c:tx>
          <c:spPr>
            <a:solidFill>
              <a:srgbClr val="D8006F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E2C5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FCB-4AA4-8661-D625C99B5C7E}"/>
              </c:ext>
            </c:extLst>
          </c:dPt>
          <c:dPt>
            <c:idx val="1"/>
            <c:invertIfNegative val="0"/>
            <c:bubble3D val="0"/>
            <c:spPr>
              <a:solidFill>
                <a:srgbClr val="2E2C5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0-9FCB-4AA4-8661-D625C99B5C7E}"/>
              </c:ext>
            </c:extLst>
          </c:dPt>
          <c:dPt>
            <c:idx val="2"/>
            <c:invertIfNegative val="0"/>
            <c:bubble3D val="0"/>
            <c:spPr>
              <a:solidFill>
                <a:srgbClr val="2E2C5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9FCB-4AA4-8661-D625C99B5C7E}"/>
              </c:ext>
            </c:extLst>
          </c:dPt>
          <c:dPt>
            <c:idx val="3"/>
            <c:invertIfNegative val="0"/>
            <c:bubble3D val="0"/>
            <c:spPr>
              <a:solidFill>
                <a:srgbClr val="2E2C5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9FCB-4AA4-8661-D625C99B5C7E}"/>
              </c:ext>
            </c:extLst>
          </c:dPt>
          <c:dPt>
            <c:idx val="4"/>
            <c:invertIfNegative val="0"/>
            <c:bubble3D val="0"/>
            <c:spPr>
              <a:solidFill>
                <a:srgbClr val="2E2C5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FCB-4AA4-8661-D625C99B5C7E}"/>
              </c:ext>
            </c:extLst>
          </c:dPt>
          <c:dPt>
            <c:idx val="5"/>
            <c:invertIfNegative val="0"/>
            <c:bubble3D val="0"/>
            <c:spPr>
              <a:solidFill>
                <a:srgbClr val="2E2C5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FCB-4AA4-8661-D625C99B5C7E}"/>
              </c:ext>
            </c:extLst>
          </c:dPt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17181E"/>
                    </a:solidFill>
                    <a:latin typeface="Century Gothic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plan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4.62</c:v>
                </c:pt>
                <c:pt idx="1">
                  <c:v>9.26</c:v>
                </c:pt>
                <c:pt idx="2">
                  <c:v>14.45</c:v>
                </c:pt>
                <c:pt idx="3">
                  <c:v>17.03</c:v>
                </c:pt>
                <c:pt idx="4">
                  <c:v>18.04</c:v>
                </c:pt>
                <c:pt idx="5">
                  <c:v>19.149999999999999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B5-495B-9663-5682336139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2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6E7079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2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Cena jednostkowa netto</c:v>
                </c:pt>
              </c:strCache>
            </c:strRef>
          </c:tx>
          <c:spPr>
            <a:solidFill>
              <a:srgbClr val="D8006F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17181E"/>
                    </a:solidFill>
                    <a:latin typeface="Century Gothic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2019</c:v>
                </c:pt>
                <c:pt idx="1">
                  <c:v>2020–21</c:v>
                </c:pt>
                <c:pt idx="2">
                  <c:v>2022–23</c:v>
                </c:pt>
                <c:pt idx="3">
                  <c:v>2024–25</c:v>
                </c:pt>
                <c:pt idx="4">
                  <c:v>2026–27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328.6</c:v>
                </c:pt>
                <c:pt idx="1">
                  <c:v>323.3</c:v>
                </c:pt>
                <c:pt idx="2">
                  <c:v>504.5</c:v>
                </c:pt>
                <c:pt idx="3">
                  <c:v>703</c:v>
                </c:pt>
                <c:pt idx="4">
                  <c:v>462.5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5E-4A0E-8AAA-6A42487BEA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8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6E7079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3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/>
        </a:solidFill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8E114-DB84-44EC-AA91-352C9F066E75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91264-AED5-4BFC-BD20-22BB7F4517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244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391264-AED5-4BFC-BD20-22BB7F451731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044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3FEC96-3CDE-B5B8-B466-23F6C6C66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D9A81DD-E3F0-047F-DC9E-577DCED89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CA2ECC4-B755-F57B-7606-14777A243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FD56682-62C7-8FF4-AC32-A15A3A3AB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3164B0-531B-EFC5-E3E8-1AE987EB4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8579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2B42F-78C1-2A4F-A238-3013A5C4B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8D237F4-5EF2-6E1B-B9BA-AFBA7A4E4F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B55314-0F3D-E2A6-B7FA-CEDFA38CA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B19649E-6616-9CC4-AFC5-BC324DAE3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EB8B0EC-97CB-3D46-CFB4-9811299CD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5640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8F62ECF-46DE-C7FC-10BA-FB1DA3BF4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142B3B5-A803-820B-0259-22CC92F47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100900-74F5-C4CA-EE6A-4D347FAED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A0637EF-FD06-B54C-A36E-E31502CC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CF74310-C75B-FDFE-0AA7-5651B22B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3638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BB85D8-419B-DDE7-8E1C-6E2606C02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7509AC-9D44-D7B6-93C6-A743D726D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C982E3-5D98-6B50-247A-FFB9E447F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91295F-2CAF-9D49-1F92-61CC1A280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B9D92B-A170-E5C8-3670-C9C9DC757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36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BCB4FF-F378-2776-070E-4B701244D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29A8B55-E422-288C-1501-1E024FD32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84A66B-3989-BDE3-FB1A-D60B41744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037A2D1-E699-45A1-179D-C8C8E8D8B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B9D719B-C3AD-7CA3-DDBB-C71782D90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534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C469B9-58EF-8913-39F3-05877A599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3DFB78-DD46-E3BB-180A-DD0F577DA0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0419DE-F0D2-A46F-56D8-FEEA6DEA3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B791C0F-5280-EC9C-8ED3-F12102A2C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8688D00-C705-CEFC-2EAD-A28AEB33E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9E1A9F7-68E5-0723-C678-396EDEC64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573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F8E96D-E240-CD92-C199-67FBC809C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7FBD4D5-F008-2083-93A9-753456544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D604890-2917-E963-5B75-DB4B2E1A76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CA40B3B-05B6-BE26-6381-453BA2D348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A0A7492-D4DF-2077-0BDD-83E6B50D4B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94A36CD-4B64-28E4-6B2F-13F2C7D96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08F57CE-6D26-00A9-66BB-3149326FA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CF88829-A8F8-746D-85DB-5C781640B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576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31D008-8D6C-548F-E47B-0B68DBE2B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E6B975A-FD2B-38E5-50B8-72B886536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BE15216-9935-E271-A85E-AA17B966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BB3B876-FBE3-4CCC-8040-C34FB5DAC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0687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D6A94F0-28FA-C793-AC7E-9A01B0469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5917B69-20B0-BA34-3E2C-7CF08B6C7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FA95DB1-AF2B-32DC-8F54-5B418C459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625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4C2A1C-7F16-C7B1-567B-91D4A8313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B71836-F63C-3FBF-A48E-E7E98D847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1C6D672-6688-A1D8-86DD-87B5262AD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D4AEDD4-8551-EB8B-BE72-DBA5A9D6F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09CCB84-D446-822E-9D7D-9136761E6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632030C-2C9A-BE41-F2F4-945E4D938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926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BC6E75-44C3-9E50-A38B-BD9D4BF07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0D0332D-4F65-9669-BDEB-79256BA70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8C23FC0-0962-70F6-39BD-A9A4843FB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C953B3D-84A8-E6D5-22D8-A92D46DA5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50B9AB7-456A-AEC4-AB5E-C95597B08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4608000-EF25-6C37-CA38-3E230A464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447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5AAEDF9-A8BB-55BD-C7F8-ADD09DC55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DA0A2E0-F6C8-E78D-2AE4-781E79EBB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7C361E-DC99-84F3-50E2-4F4E20EE0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7ABCA6-9DA1-4EBB-9575-812FAA5996C9}" type="datetimeFigureOut">
              <a:rPr lang="pl-PL" smtClean="0"/>
              <a:t>21.08.2026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4C1697-E681-51D0-D769-51C5B810A7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2C8D533-C10B-1C9B-75F5-BB97DA69A2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41934A-D934-4294-B906-F49E733BA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8391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0.png"/><Relationship Id="rId7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26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assets/fryz_white.png">
            <a:extLst>
              <a:ext uri="{FF2B5EF4-FFF2-40B4-BE49-F238E27FC236}">
                <a16:creationId xmlns:a16="http://schemas.microsoft.com/office/drawing/2014/main" id="{FC06DC7C-F7F5-2116-E813-ADCE8FF7B6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0" y="4370832"/>
            <a:ext cx="12191695" cy="2139696"/>
          </a:xfrm>
          <a:prstGeom prst="rect">
            <a:avLst/>
          </a:prstGeom>
        </p:spPr>
      </p:pic>
      <p:pic>
        <p:nvPicPr>
          <p:cNvPr id="5" name="Image 2" descr="assets/sygnet_white.png">
            <a:extLst>
              <a:ext uri="{FF2B5EF4-FFF2-40B4-BE49-F238E27FC236}">
                <a16:creationId xmlns:a16="http://schemas.microsoft.com/office/drawing/2014/main" id="{9C97A26B-324F-AFE2-707E-B16772FEE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9922" y="214429"/>
            <a:ext cx="658368" cy="776326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4A75415B-2C11-8A9A-A699-53B8F09E115F}"/>
              </a:ext>
            </a:extLst>
          </p:cNvPr>
          <p:cNvSpPr/>
          <p:nvPr/>
        </p:nvSpPr>
        <p:spPr>
          <a:xfrm>
            <a:off x="566928" y="623620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40" dirty="0">
                <a:solidFill>
                  <a:srgbClr val="FFE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SIERPIEŃ 2026</a:t>
            </a:r>
            <a:endParaRPr lang="en-US" sz="1100" dirty="0"/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571D756D-C0C8-412D-8C40-60D4566EE0A6}"/>
              </a:ext>
            </a:extLst>
          </p:cNvPr>
          <p:cNvSpPr/>
          <p:nvPr/>
        </p:nvSpPr>
        <p:spPr>
          <a:xfrm>
            <a:off x="173523" y="1507847"/>
            <a:ext cx="11624767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62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Sosnowiec</a:t>
            </a:r>
            <a:r>
              <a:rPr lang="pl-PL" sz="3500" dirty="0"/>
              <a:t> </a:t>
            </a:r>
          </a:p>
          <a:p>
            <a:pPr marL="0" indent="0" algn="ctr">
              <a:lnSpc>
                <a:spcPts val="62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 </a:t>
            </a:r>
            <a:r>
              <a:rPr lang="pl-PL" sz="35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ramach Górnośląsko-Zagłębiowskiej </a:t>
            </a:r>
            <a:r>
              <a:rPr lang="en-US" sz="3500" b="1" dirty="0" err="1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Metropolii</a:t>
            </a:r>
            <a:endParaRPr lang="en-US" sz="35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2B558AAA-DD8F-3D5E-8C8A-5E0D047FE66D}"/>
              </a:ext>
            </a:extLst>
          </p:cNvPr>
          <p:cNvSpPr/>
          <p:nvPr/>
        </p:nvSpPr>
        <p:spPr>
          <a:xfrm>
            <a:off x="-1581912" y="4427557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Bilans </a:t>
            </a:r>
            <a:r>
              <a:rPr lang="en-US" sz="1000" dirty="0" err="1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członkostwa</a:t>
            </a:r>
            <a:r>
              <a:rPr lang="en-US" sz="100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00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horyzont</a:t>
            </a:r>
            <a:r>
              <a:rPr lang="en-US" sz="100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 </a:t>
            </a:r>
            <a:r>
              <a:rPr lang="en-US" sz="1000" dirty="0" err="1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nowelizacji</a:t>
            </a:r>
            <a:r>
              <a:rPr lang="en-US" sz="100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ustawy</a:t>
            </a:r>
            <a:r>
              <a:rPr lang="en-US" sz="100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metropolitalnej</a:t>
            </a:r>
            <a:endParaRPr lang="en-US" sz="1000" dirty="0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818F344F-B8B3-E161-11AF-EBC494C455CC}"/>
              </a:ext>
            </a:extLst>
          </p:cNvPr>
          <p:cNvSpPr/>
          <p:nvPr/>
        </p:nvSpPr>
        <p:spPr>
          <a:xfrm>
            <a:off x="566928" y="4809744"/>
            <a:ext cx="3566160" cy="0"/>
          </a:xfrm>
          <a:prstGeom prst="line">
            <a:avLst/>
          </a:prstGeom>
          <a:noFill/>
          <a:ln w="25400">
            <a:solidFill>
              <a:srgbClr val="D8006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CDDCFE6A-52AB-CEC1-20E6-7DE45C8FA748}"/>
              </a:ext>
            </a:extLst>
          </p:cNvPr>
          <p:cNvSpPr/>
          <p:nvPr/>
        </p:nvSpPr>
        <p:spPr>
          <a:xfrm>
            <a:off x="566928" y="5051210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Leszek Pietraszek</a:t>
            </a:r>
            <a:endParaRPr lang="en-US" sz="1700" dirty="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4DAB8557-08F4-8743-76B1-F7B72ABE0BE3}"/>
              </a:ext>
            </a:extLst>
          </p:cNvPr>
          <p:cNvSpPr/>
          <p:nvPr/>
        </p:nvSpPr>
        <p:spPr>
          <a:xfrm>
            <a:off x="566928" y="5266944"/>
            <a:ext cx="5120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Przewodniczący Zarządu</a:t>
            </a:r>
            <a:endParaRPr lang="en-US" sz="115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Górnośląsko-Zagłębiowskiej Metropolii</a:t>
            </a:r>
            <a:endParaRPr lang="en-US" sz="115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B6C1180-4451-64BD-3E21-252DBA9227BB}"/>
              </a:ext>
            </a:extLst>
          </p:cNvPr>
          <p:cNvSpPr txBox="1"/>
          <p:nvPr/>
        </p:nvSpPr>
        <p:spPr>
          <a:xfrm>
            <a:off x="2945429" y="3257847"/>
            <a:ext cx="6188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korzyści i wpływ na rozwój miasta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9872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849B19-2CA0-2368-F475-EBBDCB5A0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 3">
            <a:extLst>
              <a:ext uri="{FF2B5EF4-FFF2-40B4-BE49-F238E27FC236}">
                <a16:creationId xmlns:a16="http://schemas.microsoft.com/office/drawing/2014/main" id="{33A6F77C-C9DA-A459-56B3-CB7BE42C1CD3}"/>
              </a:ext>
            </a:extLst>
          </p:cNvPr>
          <p:cNvSpPr/>
          <p:nvPr/>
        </p:nvSpPr>
        <p:spPr>
          <a:xfrm>
            <a:off x="1507872" y="256032"/>
            <a:ext cx="1105783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Metropolitalne środki w inwestycjach miasta</a:t>
            </a:r>
            <a:endParaRPr lang="en-US" sz="2900" dirty="0">
              <a:solidFill>
                <a:srgbClr val="002C58"/>
              </a:solidFill>
            </a:endParaRPr>
          </a:p>
        </p:txBody>
      </p:sp>
      <p:sp>
        <p:nvSpPr>
          <p:cNvPr id="69" name="Text 4">
            <a:extLst>
              <a:ext uri="{FF2B5EF4-FFF2-40B4-BE49-F238E27FC236}">
                <a16:creationId xmlns:a16="http://schemas.microsoft.com/office/drawing/2014/main" id="{967EBCB7-BF7C-A11F-AA44-017F106A63AF}"/>
              </a:ext>
            </a:extLst>
          </p:cNvPr>
          <p:cNvSpPr/>
          <p:nvPr/>
        </p:nvSpPr>
        <p:spPr>
          <a:xfrm>
            <a:off x="1424874" y="795528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Poza transportem GZM przekazuje Sosnowcowi dotacje </a:t>
            </a:r>
            <a:r>
              <a:rPr lang="en-US" sz="1350" dirty="0" err="1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celowe</a:t>
            </a:r>
            <a:r>
              <a:rPr lang="en-US" sz="135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35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35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na drogi, zieleń, sport, rekreację i termomodernizację.</a:t>
            </a:r>
            <a:endParaRPr lang="en-US" sz="135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1" name="Shape 5">
            <a:extLst>
              <a:ext uri="{FF2B5EF4-FFF2-40B4-BE49-F238E27FC236}">
                <a16:creationId xmlns:a16="http://schemas.microsoft.com/office/drawing/2014/main" id="{4A6C912E-B71A-B68F-CAFD-AAA6643AD799}"/>
              </a:ext>
            </a:extLst>
          </p:cNvPr>
          <p:cNvSpPr/>
          <p:nvPr/>
        </p:nvSpPr>
        <p:spPr>
          <a:xfrm>
            <a:off x="457200" y="1568098"/>
            <a:ext cx="7443216" cy="365760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>
              <a:solidFill>
                <a:srgbClr val="FFC000"/>
              </a:solidFill>
            </a:endParaRPr>
          </a:p>
        </p:txBody>
      </p:sp>
      <p:sp>
        <p:nvSpPr>
          <p:cNvPr id="73" name="Text 6">
            <a:extLst>
              <a:ext uri="{FF2B5EF4-FFF2-40B4-BE49-F238E27FC236}">
                <a16:creationId xmlns:a16="http://schemas.microsoft.com/office/drawing/2014/main" id="{8AD5AC5A-99F4-7EF8-34E5-5DC4D4AD34B5}"/>
              </a:ext>
            </a:extLst>
          </p:cNvPr>
          <p:cNvSpPr/>
          <p:nvPr/>
        </p:nvSpPr>
        <p:spPr>
          <a:xfrm>
            <a:off x="676656" y="1568098"/>
            <a:ext cx="960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ROK</a:t>
            </a:r>
            <a:endParaRPr lang="en-US" sz="950" dirty="0">
              <a:solidFill>
                <a:srgbClr val="002C58"/>
              </a:solidFill>
            </a:endParaRPr>
          </a:p>
        </p:txBody>
      </p:sp>
      <p:sp>
        <p:nvSpPr>
          <p:cNvPr id="75" name="Text 7">
            <a:extLst>
              <a:ext uri="{FF2B5EF4-FFF2-40B4-BE49-F238E27FC236}">
                <a16:creationId xmlns:a16="http://schemas.microsoft.com/office/drawing/2014/main" id="{B25B7738-F215-94AF-F629-6BA881197E59}"/>
              </a:ext>
            </a:extLst>
          </p:cNvPr>
          <p:cNvSpPr/>
          <p:nvPr/>
        </p:nvSpPr>
        <p:spPr>
          <a:xfrm>
            <a:off x="1636776" y="1568098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KWOTA</a:t>
            </a:r>
            <a:endParaRPr lang="en-US" sz="950" dirty="0">
              <a:solidFill>
                <a:srgbClr val="FFC000"/>
              </a:solidFill>
            </a:endParaRPr>
          </a:p>
        </p:txBody>
      </p:sp>
      <p:sp>
        <p:nvSpPr>
          <p:cNvPr id="77" name="Text 8">
            <a:extLst>
              <a:ext uri="{FF2B5EF4-FFF2-40B4-BE49-F238E27FC236}">
                <a16:creationId xmlns:a16="http://schemas.microsoft.com/office/drawing/2014/main" id="{387459E7-FE68-C945-F33A-D46F21DFF655}"/>
              </a:ext>
            </a:extLst>
          </p:cNvPr>
          <p:cNvSpPr/>
          <p:nvPr/>
        </p:nvSpPr>
        <p:spPr>
          <a:xfrm>
            <a:off x="5138928" y="1803157"/>
            <a:ext cx="43799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950" b="1" dirty="0">
                <a:solidFill>
                  <a:srgbClr val="FFC000"/>
                </a:solidFill>
              </a:rPr>
              <a:t>CEL</a:t>
            </a:r>
            <a:endParaRPr lang="en-US" sz="950" b="1" dirty="0">
              <a:solidFill>
                <a:srgbClr val="FFC000"/>
              </a:solidFill>
            </a:endParaRPr>
          </a:p>
        </p:txBody>
      </p:sp>
      <p:sp>
        <p:nvSpPr>
          <p:cNvPr id="79" name="Shape 9">
            <a:extLst>
              <a:ext uri="{FF2B5EF4-FFF2-40B4-BE49-F238E27FC236}">
                <a16:creationId xmlns:a16="http://schemas.microsoft.com/office/drawing/2014/main" id="{B5E96CEB-419D-ACAD-D090-A1444EFE12FB}"/>
              </a:ext>
            </a:extLst>
          </p:cNvPr>
          <p:cNvSpPr/>
          <p:nvPr/>
        </p:nvSpPr>
        <p:spPr>
          <a:xfrm>
            <a:off x="457200" y="1933858"/>
            <a:ext cx="7443216" cy="512064"/>
          </a:xfrm>
          <a:prstGeom prst="rect">
            <a:avLst/>
          </a:prstGeom>
          <a:solidFill>
            <a:srgbClr val="EEF1F9"/>
          </a:solidFill>
          <a:ln/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sp>
        <p:nvSpPr>
          <p:cNvPr id="81" name="Text 10">
            <a:extLst>
              <a:ext uri="{FF2B5EF4-FFF2-40B4-BE49-F238E27FC236}">
                <a16:creationId xmlns:a16="http://schemas.microsoft.com/office/drawing/2014/main" id="{8D4CE53C-44A2-6586-9325-CBD38C43BC53}"/>
              </a:ext>
            </a:extLst>
          </p:cNvPr>
          <p:cNvSpPr/>
          <p:nvPr/>
        </p:nvSpPr>
        <p:spPr>
          <a:xfrm>
            <a:off x="676656" y="1933858"/>
            <a:ext cx="914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2023</a:t>
            </a:r>
            <a:endParaRPr lang="en-US" sz="1200" dirty="0">
              <a:solidFill>
                <a:srgbClr val="002C58"/>
              </a:solidFill>
            </a:endParaRPr>
          </a:p>
        </p:txBody>
      </p:sp>
      <p:sp>
        <p:nvSpPr>
          <p:cNvPr id="83" name="Text 11">
            <a:extLst>
              <a:ext uri="{FF2B5EF4-FFF2-40B4-BE49-F238E27FC236}">
                <a16:creationId xmlns:a16="http://schemas.microsoft.com/office/drawing/2014/main" id="{A235E92D-05EF-71CE-957B-49BDDC3375CF}"/>
              </a:ext>
            </a:extLst>
          </p:cNvPr>
          <p:cNvSpPr/>
          <p:nvPr/>
        </p:nvSpPr>
        <p:spPr>
          <a:xfrm>
            <a:off x="1636776" y="1933858"/>
            <a:ext cx="1691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20,92 mln zł</a:t>
            </a:r>
            <a:endParaRPr lang="en-US" sz="1250" dirty="0">
              <a:solidFill>
                <a:srgbClr val="002C58"/>
              </a:solidFill>
            </a:endParaRPr>
          </a:p>
        </p:txBody>
      </p:sp>
      <p:sp>
        <p:nvSpPr>
          <p:cNvPr id="85" name="Text 12">
            <a:extLst>
              <a:ext uri="{FF2B5EF4-FFF2-40B4-BE49-F238E27FC236}">
                <a16:creationId xmlns:a16="http://schemas.microsoft.com/office/drawing/2014/main" id="{8BA842EF-8A32-DCD9-F244-43859DA40204}"/>
              </a:ext>
            </a:extLst>
          </p:cNvPr>
          <p:cNvSpPr/>
          <p:nvPr/>
        </p:nvSpPr>
        <p:spPr>
          <a:xfrm>
            <a:off x="3374136" y="1933858"/>
            <a:ext cx="43799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m.in. </a:t>
            </a:r>
            <a:r>
              <a:rPr lang="en-US" sz="105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Zagłębiowski</a:t>
            </a:r>
            <a:r>
              <a:rPr lang="en-US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Park </a:t>
            </a:r>
            <a:r>
              <a:rPr lang="en-US" sz="105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Linearny</a:t>
            </a:r>
            <a:r>
              <a:rPr lang="en-US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Centrum Edukacji Ekologicznej Egzotarium</a:t>
            </a:r>
            <a:endParaRPr lang="en-US" sz="1050" dirty="0">
              <a:solidFill>
                <a:srgbClr val="002C58"/>
              </a:solidFill>
            </a:endParaRPr>
          </a:p>
        </p:txBody>
      </p:sp>
      <p:sp>
        <p:nvSpPr>
          <p:cNvPr id="87" name="Text 13">
            <a:extLst>
              <a:ext uri="{FF2B5EF4-FFF2-40B4-BE49-F238E27FC236}">
                <a16:creationId xmlns:a16="http://schemas.microsoft.com/office/drawing/2014/main" id="{F1026513-BF71-3CDF-90F3-2455CEE68545}"/>
              </a:ext>
            </a:extLst>
          </p:cNvPr>
          <p:cNvSpPr/>
          <p:nvPr/>
        </p:nvSpPr>
        <p:spPr>
          <a:xfrm>
            <a:off x="676656" y="2445922"/>
            <a:ext cx="914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2024</a:t>
            </a:r>
            <a:endParaRPr lang="en-US" sz="1200" dirty="0">
              <a:solidFill>
                <a:srgbClr val="002C58"/>
              </a:solidFill>
            </a:endParaRPr>
          </a:p>
        </p:txBody>
      </p:sp>
      <p:sp>
        <p:nvSpPr>
          <p:cNvPr id="89" name="Text 14">
            <a:extLst>
              <a:ext uri="{FF2B5EF4-FFF2-40B4-BE49-F238E27FC236}">
                <a16:creationId xmlns:a16="http://schemas.microsoft.com/office/drawing/2014/main" id="{2276D2A0-682F-5141-22C4-61D3EAB1A9F4}"/>
              </a:ext>
            </a:extLst>
          </p:cNvPr>
          <p:cNvSpPr/>
          <p:nvPr/>
        </p:nvSpPr>
        <p:spPr>
          <a:xfrm>
            <a:off x="1636776" y="2445922"/>
            <a:ext cx="1691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25,79 mln zł</a:t>
            </a:r>
            <a:endParaRPr lang="en-US" sz="1250" dirty="0">
              <a:solidFill>
                <a:srgbClr val="002C58"/>
              </a:solidFill>
            </a:endParaRPr>
          </a:p>
        </p:txBody>
      </p:sp>
      <p:sp>
        <p:nvSpPr>
          <p:cNvPr id="91" name="Text 15">
            <a:extLst>
              <a:ext uri="{FF2B5EF4-FFF2-40B4-BE49-F238E27FC236}">
                <a16:creationId xmlns:a16="http://schemas.microsoft.com/office/drawing/2014/main" id="{84138C7B-EC4E-2E5E-D078-B62914C9671A}"/>
              </a:ext>
            </a:extLst>
          </p:cNvPr>
          <p:cNvSpPr/>
          <p:nvPr/>
        </p:nvSpPr>
        <p:spPr>
          <a:xfrm>
            <a:off x="3374136" y="2445922"/>
            <a:ext cx="43799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m.in. </a:t>
            </a:r>
            <a:r>
              <a:rPr lang="en-US" sz="105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Kompleksowa</a:t>
            </a:r>
            <a:r>
              <a:rPr lang="en-US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przebudowa dróg na terenie gminy</a:t>
            </a:r>
            <a:endParaRPr lang="en-US" sz="1050" dirty="0">
              <a:solidFill>
                <a:srgbClr val="002C58"/>
              </a:solidFill>
            </a:endParaRPr>
          </a:p>
        </p:txBody>
      </p:sp>
      <p:sp>
        <p:nvSpPr>
          <p:cNvPr id="93" name="Shape 16">
            <a:extLst>
              <a:ext uri="{FF2B5EF4-FFF2-40B4-BE49-F238E27FC236}">
                <a16:creationId xmlns:a16="http://schemas.microsoft.com/office/drawing/2014/main" id="{8671A442-56B6-424C-3051-FB3ED0B15CC1}"/>
              </a:ext>
            </a:extLst>
          </p:cNvPr>
          <p:cNvSpPr/>
          <p:nvPr/>
        </p:nvSpPr>
        <p:spPr>
          <a:xfrm>
            <a:off x="457200" y="2957986"/>
            <a:ext cx="7443216" cy="512064"/>
          </a:xfrm>
          <a:prstGeom prst="rect">
            <a:avLst/>
          </a:prstGeom>
          <a:solidFill>
            <a:srgbClr val="EEF1F9"/>
          </a:solidFill>
          <a:ln/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sp>
        <p:nvSpPr>
          <p:cNvPr id="95" name="Text 17">
            <a:extLst>
              <a:ext uri="{FF2B5EF4-FFF2-40B4-BE49-F238E27FC236}">
                <a16:creationId xmlns:a16="http://schemas.microsoft.com/office/drawing/2014/main" id="{25A06E0F-9D19-9C4A-DB55-2662C9153FC5}"/>
              </a:ext>
            </a:extLst>
          </p:cNvPr>
          <p:cNvSpPr/>
          <p:nvPr/>
        </p:nvSpPr>
        <p:spPr>
          <a:xfrm>
            <a:off x="676656" y="2957986"/>
            <a:ext cx="914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2025</a:t>
            </a:r>
            <a:endParaRPr lang="en-US" sz="1200" dirty="0">
              <a:solidFill>
                <a:srgbClr val="002C58"/>
              </a:solidFill>
            </a:endParaRPr>
          </a:p>
        </p:txBody>
      </p:sp>
      <p:sp>
        <p:nvSpPr>
          <p:cNvPr id="97" name="Text 18">
            <a:extLst>
              <a:ext uri="{FF2B5EF4-FFF2-40B4-BE49-F238E27FC236}">
                <a16:creationId xmlns:a16="http://schemas.microsoft.com/office/drawing/2014/main" id="{28C6401B-B327-0A44-7664-4EB8D13BF4BA}"/>
              </a:ext>
            </a:extLst>
          </p:cNvPr>
          <p:cNvSpPr/>
          <p:nvPr/>
        </p:nvSpPr>
        <p:spPr>
          <a:xfrm>
            <a:off x="1636776" y="2957986"/>
            <a:ext cx="1691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12,34 mln zł</a:t>
            </a:r>
            <a:endParaRPr lang="en-US" sz="1250" dirty="0">
              <a:solidFill>
                <a:srgbClr val="002C58"/>
              </a:solidFill>
            </a:endParaRPr>
          </a:p>
        </p:txBody>
      </p:sp>
      <p:sp>
        <p:nvSpPr>
          <p:cNvPr id="99" name="Text 19">
            <a:extLst>
              <a:ext uri="{FF2B5EF4-FFF2-40B4-BE49-F238E27FC236}">
                <a16:creationId xmlns:a16="http://schemas.microsoft.com/office/drawing/2014/main" id="{5A266F8C-C247-CDC8-3AF1-69DBD1EA00C6}"/>
              </a:ext>
            </a:extLst>
          </p:cNvPr>
          <p:cNvSpPr/>
          <p:nvPr/>
        </p:nvSpPr>
        <p:spPr>
          <a:xfrm>
            <a:off x="3374136" y="2957986"/>
            <a:ext cx="43799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m.in. </a:t>
            </a:r>
            <a:r>
              <a:rPr lang="en-US" sz="105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Boisko</a:t>
            </a:r>
            <a:r>
              <a:rPr lang="en-US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 zadaszeniem przy ul. Hubala-Dobrzańskiego</a:t>
            </a:r>
            <a:endParaRPr lang="en-US" sz="1050" dirty="0">
              <a:solidFill>
                <a:srgbClr val="002C58"/>
              </a:solidFill>
            </a:endParaRPr>
          </a:p>
        </p:txBody>
      </p:sp>
      <p:sp>
        <p:nvSpPr>
          <p:cNvPr id="101" name="Text 20">
            <a:extLst>
              <a:ext uri="{FF2B5EF4-FFF2-40B4-BE49-F238E27FC236}">
                <a16:creationId xmlns:a16="http://schemas.microsoft.com/office/drawing/2014/main" id="{3CBD5964-428C-4C73-F9FA-1780C68C8344}"/>
              </a:ext>
            </a:extLst>
          </p:cNvPr>
          <p:cNvSpPr/>
          <p:nvPr/>
        </p:nvSpPr>
        <p:spPr>
          <a:xfrm>
            <a:off x="566928" y="389534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POZOSTAŁE STRUMIENIE</a:t>
            </a:r>
            <a:endParaRPr lang="en-US" sz="1000" dirty="0">
              <a:solidFill>
                <a:srgbClr val="002C58"/>
              </a:solidFill>
            </a:endParaRPr>
          </a:p>
        </p:txBody>
      </p:sp>
      <p:sp>
        <p:nvSpPr>
          <p:cNvPr id="103" name="Text 21">
            <a:extLst>
              <a:ext uri="{FF2B5EF4-FFF2-40B4-BE49-F238E27FC236}">
                <a16:creationId xmlns:a16="http://schemas.microsoft.com/office/drawing/2014/main" id="{D4FF6734-DF68-102C-76A3-6B6AFF975406}"/>
              </a:ext>
            </a:extLst>
          </p:cNvPr>
          <p:cNvSpPr/>
          <p:nvPr/>
        </p:nvSpPr>
        <p:spPr>
          <a:xfrm>
            <a:off x="569711" y="4261102"/>
            <a:ext cx="1572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37,62 mln zł</a:t>
            </a:r>
            <a:endParaRPr lang="en-US" sz="1500" dirty="0">
              <a:solidFill>
                <a:srgbClr val="002C58"/>
              </a:solidFill>
            </a:endParaRPr>
          </a:p>
        </p:txBody>
      </p:sp>
      <p:sp>
        <p:nvSpPr>
          <p:cNvPr id="105" name="Text 22">
            <a:extLst>
              <a:ext uri="{FF2B5EF4-FFF2-40B4-BE49-F238E27FC236}">
                <a16:creationId xmlns:a16="http://schemas.microsoft.com/office/drawing/2014/main" id="{ECDFD00A-FC72-986C-E9BC-B66B1E9A10F6}"/>
              </a:ext>
            </a:extLst>
          </p:cNvPr>
          <p:cNvSpPr/>
          <p:nvPr/>
        </p:nvSpPr>
        <p:spPr>
          <a:xfrm>
            <a:off x="2145262" y="4293507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wsparcie funkcji organizatora transportu zbiorowego, 2024–2026</a:t>
            </a:r>
            <a:endParaRPr lang="en-US" sz="1050" dirty="0">
              <a:solidFill>
                <a:srgbClr val="002C58"/>
              </a:solidFill>
            </a:endParaRPr>
          </a:p>
        </p:txBody>
      </p:sp>
      <p:sp>
        <p:nvSpPr>
          <p:cNvPr id="107" name="Shape 23">
            <a:extLst>
              <a:ext uri="{FF2B5EF4-FFF2-40B4-BE49-F238E27FC236}">
                <a16:creationId xmlns:a16="http://schemas.microsoft.com/office/drawing/2014/main" id="{CEF34BF0-EDE8-3276-0F64-BBF3502E7E17}"/>
              </a:ext>
            </a:extLst>
          </p:cNvPr>
          <p:cNvSpPr/>
          <p:nvPr/>
        </p:nvSpPr>
        <p:spPr>
          <a:xfrm>
            <a:off x="566928" y="4583132"/>
            <a:ext cx="7443216" cy="0"/>
          </a:xfrm>
          <a:prstGeom prst="line">
            <a:avLst/>
          </a:prstGeom>
          <a:noFill/>
          <a:ln w="12700">
            <a:solidFill>
              <a:srgbClr val="C9D0E4"/>
            </a:solidFill>
            <a:prstDash val="solid"/>
          </a:ln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sp>
        <p:nvSpPr>
          <p:cNvPr id="109" name="Text 24">
            <a:extLst>
              <a:ext uri="{FF2B5EF4-FFF2-40B4-BE49-F238E27FC236}">
                <a16:creationId xmlns:a16="http://schemas.microsoft.com/office/drawing/2014/main" id="{E01F9689-9D3B-501F-1622-EB6E691DB6E2}"/>
              </a:ext>
            </a:extLst>
          </p:cNvPr>
          <p:cNvSpPr/>
          <p:nvPr/>
        </p:nvSpPr>
        <p:spPr>
          <a:xfrm>
            <a:off x="566928" y="4718303"/>
            <a:ext cx="1572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7,66 mln zł</a:t>
            </a:r>
            <a:endParaRPr lang="en-US" sz="1500" dirty="0">
              <a:solidFill>
                <a:srgbClr val="002C58"/>
              </a:solidFill>
            </a:endParaRPr>
          </a:p>
        </p:txBody>
      </p:sp>
      <p:sp>
        <p:nvSpPr>
          <p:cNvPr id="111" name="Text 25">
            <a:extLst>
              <a:ext uri="{FF2B5EF4-FFF2-40B4-BE49-F238E27FC236}">
                <a16:creationId xmlns:a16="http://schemas.microsoft.com/office/drawing/2014/main" id="{DD851E22-D1C5-D6E1-0578-F5AEAFE03D0B}"/>
              </a:ext>
            </a:extLst>
          </p:cNvPr>
          <p:cNvSpPr/>
          <p:nvPr/>
        </p:nvSpPr>
        <p:spPr>
          <a:xfrm>
            <a:off x="2139696" y="4736990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velostrada i wielowariantowa koncepcja ruchu tramwajowego</a:t>
            </a:r>
            <a:endParaRPr lang="en-US" sz="1050" dirty="0">
              <a:solidFill>
                <a:srgbClr val="002C58"/>
              </a:solidFill>
            </a:endParaRPr>
          </a:p>
        </p:txBody>
      </p:sp>
      <p:sp>
        <p:nvSpPr>
          <p:cNvPr id="113" name="Shape 26">
            <a:extLst>
              <a:ext uri="{FF2B5EF4-FFF2-40B4-BE49-F238E27FC236}">
                <a16:creationId xmlns:a16="http://schemas.microsoft.com/office/drawing/2014/main" id="{762BCC6B-8453-C2BD-D26C-D35953E6EEBE}"/>
              </a:ext>
            </a:extLst>
          </p:cNvPr>
          <p:cNvSpPr/>
          <p:nvPr/>
        </p:nvSpPr>
        <p:spPr>
          <a:xfrm>
            <a:off x="566928" y="5074920"/>
            <a:ext cx="7443216" cy="0"/>
          </a:xfrm>
          <a:prstGeom prst="line">
            <a:avLst/>
          </a:prstGeom>
          <a:noFill/>
          <a:ln w="12700">
            <a:solidFill>
              <a:srgbClr val="C9D0E4"/>
            </a:solidFill>
            <a:prstDash val="solid"/>
          </a:ln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sp>
        <p:nvSpPr>
          <p:cNvPr id="115" name="Text 27">
            <a:extLst>
              <a:ext uri="{FF2B5EF4-FFF2-40B4-BE49-F238E27FC236}">
                <a16:creationId xmlns:a16="http://schemas.microsoft.com/office/drawing/2014/main" id="{1859CD3B-AFAA-3FE6-CB67-9F081E99FE1B}"/>
              </a:ext>
            </a:extLst>
          </p:cNvPr>
          <p:cNvSpPr/>
          <p:nvPr/>
        </p:nvSpPr>
        <p:spPr>
          <a:xfrm>
            <a:off x="566928" y="5175504"/>
            <a:ext cx="1572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8,15 mln zł</a:t>
            </a:r>
            <a:endParaRPr lang="en-US" sz="1500" dirty="0">
              <a:solidFill>
                <a:srgbClr val="002C58"/>
              </a:solidFill>
            </a:endParaRPr>
          </a:p>
        </p:txBody>
      </p:sp>
      <p:sp>
        <p:nvSpPr>
          <p:cNvPr id="117" name="Text 28">
            <a:extLst>
              <a:ext uri="{FF2B5EF4-FFF2-40B4-BE49-F238E27FC236}">
                <a16:creationId xmlns:a16="http://schemas.microsoft.com/office/drawing/2014/main" id="{03EE7DDA-4F44-9C95-A1F9-B8DD1E696141}"/>
              </a:ext>
            </a:extLst>
          </p:cNvPr>
          <p:cNvSpPr/>
          <p:nvPr/>
        </p:nvSpPr>
        <p:spPr>
          <a:xfrm>
            <a:off x="2139696" y="5193792"/>
            <a:ext cx="58704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Fundusz Solidarności i PONE: drogi, węzły przesiadkowe, bulwary</a:t>
            </a:r>
            <a:endParaRPr lang="en-US" sz="1050" dirty="0">
              <a:solidFill>
                <a:srgbClr val="002C58"/>
              </a:solidFill>
            </a:endParaRPr>
          </a:p>
        </p:txBody>
      </p:sp>
      <p:sp>
        <p:nvSpPr>
          <p:cNvPr id="119" name="Shape 29">
            <a:extLst>
              <a:ext uri="{FF2B5EF4-FFF2-40B4-BE49-F238E27FC236}">
                <a16:creationId xmlns:a16="http://schemas.microsoft.com/office/drawing/2014/main" id="{A121A04F-FA8F-B2F3-0EE6-672B630A512F}"/>
              </a:ext>
            </a:extLst>
          </p:cNvPr>
          <p:cNvSpPr/>
          <p:nvPr/>
        </p:nvSpPr>
        <p:spPr>
          <a:xfrm>
            <a:off x="8284464" y="1584298"/>
            <a:ext cx="3337560" cy="2011680"/>
          </a:xfrm>
          <a:prstGeom prst="rect">
            <a:avLst/>
          </a:prstGeom>
          <a:solidFill>
            <a:srgbClr val="D8006F"/>
          </a:solidFill>
          <a:ln/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sp>
        <p:nvSpPr>
          <p:cNvPr id="123" name="Text 30">
            <a:extLst>
              <a:ext uri="{FF2B5EF4-FFF2-40B4-BE49-F238E27FC236}">
                <a16:creationId xmlns:a16="http://schemas.microsoft.com/office/drawing/2014/main" id="{1A4D91EB-391C-F0B0-7E37-CFF993981C74}"/>
              </a:ext>
            </a:extLst>
          </p:cNvPr>
          <p:cNvSpPr/>
          <p:nvPr/>
        </p:nvSpPr>
        <p:spPr>
          <a:xfrm>
            <a:off x="8668512" y="1752219"/>
            <a:ext cx="288036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C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59,05</a:t>
            </a:r>
            <a:endParaRPr lang="en-US" sz="4600" dirty="0">
              <a:solidFill>
                <a:srgbClr val="FFC000"/>
              </a:solidFill>
            </a:endParaRPr>
          </a:p>
        </p:txBody>
      </p:sp>
      <p:sp>
        <p:nvSpPr>
          <p:cNvPr id="125" name="Text 31">
            <a:extLst>
              <a:ext uri="{FF2B5EF4-FFF2-40B4-BE49-F238E27FC236}">
                <a16:creationId xmlns:a16="http://schemas.microsoft.com/office/drawing/2014/main" id="{3BFDB87A-0EDF-5FAB-BF57-7B63777A490A}"/>
              </a:ext>
            </a:extLst>
          </p:cNvPr>
          <p:cNvSpPr/>
          <p:nvPr/>
        </p:nvSpPr>
        <p:spPr>
          <a:xfrm>
            <a:off x="10294620" y="2116141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C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mln zł</a:t>
            </a:r>
            <a:endParaRPr lang="en-US" sz="1500" dirty="0">
              <a:solidFill>
                <a:srgbClr val="FFC000"/>
              </a:solidFill>
            </a:endParaRPr>
          </a:p>
        </p:txBody>
      </p:sp>
      <p:sp>
        <p:nvSpPr>
          <p:cNvPr id="127" name="Text 32">
            <a:extLst>
              <a:ext uri="{FF2B5EF4-FFF2-40B4-BE49-F238E27FC236}">
                <a16:creationId xmlns:a16="http://schemas.microsoft.com/office/drawing/2014/main" id="{F6C0D869-568F-C00A-C126-370E120584ED}"/>
              </a:ext>
            </a:extLst>
          </p:cNvPr>
          <p:cNvSpPr/>
          <p:nvPr/>
        </p:nvSpPr>
        <p:spPr>
          <a:xfrm>
            <a:off x="8540496" y="2664366"/>
            <a:ext cx="28254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50"/>
              </a:lnSpc>
              <a:buNone/>
            </a:pPr>
            <a:r>
              <a:rPr lang="en-US" sz="1050" b="1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dotacji celowych z Funduszu Odporności wykorzystanych w latach 2023–2025</a:t>
            </a:r>
            <a:endParaRPr lang="en-US" sz="1050" b="1" dirty="0">
              <a:solidFill>
                <a:srgbClr val="002C58"/>
              </a:solidFill>
            </a:endParaRPr>
          </a:p>
        </p:txBody>
      </p:sp>
      <p:sp>
        <p:nvSpPr>
          <p:cNvPr id="129" name="Shape 33">
            <a:extLst>
              <a:ext uri="{FF2B5EF4-FFF2-40B4-BE49-F238E27FC236}">
                <a16:creationId xmlns:a16="http://schemas.microsoft.com/office/drawing/2014/main" id="{220D9EDF-9D20-00C4-03F8-F8F89C46B1E4}"/>
              </a:ext>
            </a:extLst>
          </p:cNvPr>
          <p:cNvSpPr/>
          <p:nvPr/>
        </p:nvSpPr>
        <p:spPr>
          <a:xfrm>
            <a:off x="8284464" y="4024536"/>
            <a:ext cx="3337560" cy="1371600"/>
          </a:xfrm>
          <a:prstGeom prst="rect">
            <a:avLst/>
          </a:prstGeom>
          <a:solidFill>
            <a:srgbClr val="EEF1F9"/>
          </a:solidFill>
          <a:ln/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sp>
        <p:nvSpPr>
          <p:cNvPr id="131" name="Text 34">
            <a:extLst>
              <a:ext uri="{FF2B5EF4-FFF2-40B4-BE49-F238E27FC236}">
                <a16:creationId xmlns:a16="http://schemas.microsoft.com/office/drawing/2014/main" id="{915EF110-3B62-C925-E33C-9034AC0D3A39}"/>
              </a:ext>
            </a:extLst>
          </p:cNvPr>
          <p:cNvSpPr/>
          <p:nvPr/>
        </p:nvSpPr>
        <p:spPr>
          <a:xfrm>
            <a:off x="9366504" y="4095680"/>
            <a:ext cx="28254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8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EFEKT DŹWIGNI</a:t>
            </a:r>
            <a:endParaRPr lang="en-US" sz="950" dirty="0">
              <a:solidFill>
                <a:srgbClr val="002C58"/>
              </a:solidFill>
            </a:endParaRPr>
          </a:p>
        </p:txBody>
      </p:sp>
      <p:pic>
        <p:nvPicPr>
          <p:cNvPr id="133" name="Image 1" descr="assets/rys_mnoznik.png">
            <a:extLst>
              <a:ext uri="{FF2B5EF4-FFF2-40B4-BE49-F238E27FC236}">
                <a16:creationId xmlns:a16="http://schemas.microsoft.com/office/drawing/2014/main" id="{39875217-59A1-B64D-D6A8-B717A922A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6618" y="4323025"/>
            <a:ext cx="1920240" cy="960120"/>
          </a:xfrm>
          <a:prstGeom prst="rect">
            <a:avLst/>
          </a:prstGeom>
        </p:spPr>
      </p:pic>
      <p:sp>
        <p:nvSpPr>
          <p:cNvPr id="137" name="Text 36">
            <a:extLst>
              <a:ext uri="{FF2B5EF4-FFF2-40B4-BE49-F238E27FC236}">
                <a16:creationId xmlns:a16="http://schemas.microsoft.com/office/drawing/2014/main" id="{5DE9BBFD-CF42-224A-D99C-8E2D709CD3BD}"/>
              </a:ext>
            </a:extLst>
          </p:cNvPr>
          <p:cNvSpPr/>
          <p:nvPr/>
        </p:nvSpPr>
        <p:spPr>
          <a:xfrm>
            <a:off x="978560" y="5680253"/>
            <a:ext cx="1023487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Środki metropolitalne rzadko są jedynym źródłem </a:t>
            </a:r>
            <a:r>
              <a:rPr lang="en-US" sz="1250" dirty="0" err="1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finansowania</a:t>
            </a:r>
            <a:r>
              <a:rPr lang="en-US" sz="12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2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2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najczęściej są </a:t>
            </a:r>
            <a:r>
              <a:rPr lang="en-US" sz="1250" b="1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wkładem, który otwiera pieniądze zewnętrzne</a:t>
            </a:r>
            <a:r>
              <a:rPr lang="en-US" sz="12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unijne, z KPO i z NFOŚiGW.</a:t>
            </a:r>
            <a:endParaRPr lang="en-US" sz="1250" dirty="0">
              <a:solidFill>
                <a:srgbClr val="002448"/>
              </a:solidFill>
            </a:endParaRPr>
          </a:p>
        </p:txBody>
      </p:sp>
      <p:sp>
        <p:nvSpPr>
          <p:cNvPr id="139" name="Text 37">
            <a:extLst>
              <a:ext uri="{FF2B5EF4-FFF2-40B4-BE49-F238E27FC236}">
                <a16:creationId xmlns:a16="http://schemas.microsoft.com/office/drawing/2014/main" id="{73AA5072-C18F-2A7F-243D-EECD1E4F06D0}"/>
              </a:ext>
            </a:extLst>
          </p:cNvPr>
          <p:cNvSpPr/>
          <p:nvPr/>
        </p:nvSpPr>
        <p:spPr>
          <a:xfrm>
            <a:off x="566928" y="63276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PIENIĄDZE NA INWESTYCJE</a:t>
            </a:r>
            <a:endParaRPr lang="en-US" sz="85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3" name="Text 26">
            <a:extLst>
              <a:ext uri="{FF2B5EF4-FFF2-40B4-BE49-F238E27FC236}">
                <a16:creationId xmlns:a16="http://schemas.microsoft.com/office/drawing/2014/main" id="{10E8DA6A-9C56-0F47-A974-90E2BC8FDD5B}"/>
              </a:ext>
            </a:extLst>
          </p:cNvPr>
          <p:cNvSpPr/>
          <p:nvPr/>
        </p:nvSpPr>
        <p:spPr>
          <a:xfrm>
            <a:off x="10561320" y="6492240"/>
            <a:ext cx="1078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50" dirty="0"/>
          </a:p>
        </p:txBody>
      </p:sp>
      <p:pic>
        <p:nvPicPr>
          <p:cNvPr id="3" name="Image 2" descr="assets/logotyp_h_fuksja.png">
            <a:extLst>
              <a:ext uri="{FF2B5EF4-FFF2-40B4-BE49-F238E27FC236}">
                <a16:creationId xmlns:a16="http://schemas.microsoft.com/office/drawing/2014/main" id="{5A42C529-46DD-24D3-2A49-D7AB64A66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50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A2C792-6A35-A67A-6D25-55AB7E456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3">
            <a:extLst>
              <a:ext uri="{FF2B5EF4-FFF2-40B4-BE49-F238E27FC236}">
                <a16:creationId xmlns:a16="http://schemas.microsoft.com/office/drawing/2014/main" id="{6E9DFD5B-7679-B399-97D5-CB407BF30B8B}"/>
              </a:ext>
            </a:extLst>
          </p:cNvPr>
          <p:cNvSpPr/>
          <p:nvPr/>
        </p:nvSpPr>
        <p:spPr>
          <a:xfrm>
            <a:off x="4694943" y="254373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Prąd </a:t>
            </a:r>
            <a:r>
              <a:rPr lang="en-US" sz="2900" b="1" dirty="0" err="1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i</a:t>
            </a:r>
            <a:r>
              <a:rPr lang="en-US" sz="29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</a:t>
            </a:r>
            <a:r>
              <a:rPr lang="en-US" sz="2900" b="1" dirty="0" err="1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gaz</a:t>
            </a:r>
            <a:endParaRPr lang="en-US" sz="2900" dirty="0">
              <a:solidFill>
                <a:srgbClr val="002C58"/>
              </a:solidFill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A010AE97-DFDB-A44C-F848-E672C1070C95}"/>
              </a:ext>
            </a:extLst>
          </p:cNvPr>
          <p:cNvSpPr/>
          <p:nvPr/>
        </p:nvSpPr>
        <p:spPr>
          <a:xfrm>
            <a:off x="1755648" y="78867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GZM prowadzi grupowe postępowania od 2019 r. Konsolidacja zapotrzebowania zwiększa siłę przetargową całej grupy.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1A23C8D9-339F-7EC3-8446-3844C815F14F}"/>
              </a:ext>
            </a:extLst>
          </p:cNvPr>
          <p:cNvSpPr/>
          <p:nvPr/>
        </p:nvSpPr>
        <p:spPr>
          <a:xfrm>
            <a:off x="947318" y="2078353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Cena energii elektrycznej w przetargach grupowych GZM (zł/MWh)</a:t>
            </a:r>
            <a:endParaRPr lang="en-US" sz="1200" dirty="0">
              <a:solidFill>
                <a:srgbClr val="002C58"/>
              </a:solidFill>
            </a:endParaRPr>
          </a:p>
        </p:txBody>
      </p:sp>
      <p:graphicFrame>
        <p:nvGraphicFramePr>
          <p:cNvPr id="15" name="Chart 0">
            <a:extLst>
              <a:ext uri="{FF2B5EF4-FFF2-40B4-BE49-F238E27FC236}">
                <a16:creationId xmlns:a16="http://schemas.microsoft.com/office/drawing/2014/main" id="{E62521B4-7259-5313-C4BA-8D2F52CFE80F}"/>
              </a:ext>
            </a:extLst>
          </p:cNvPr>
          <p:cNvGraphicFramePr/>
          <p:nvPr/>
        </p:nvGraphicFramePr>
        <p:xfrm>
          <a:off x="475488" y="2359152"/>
          <a:ext cx="6583680" cy="2889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 6">
            <a:extLst>
              <a:ext uri="{FF2B5EF4-FFF2-40B4-BE49-F238E27FC236}">
                <a16:creationId xmlns:a16="http://schemas.microsoft.com/office/drawing/2014/main" id="{9DA8FA69-EE5E-8789-E5F1-B80FD3BAC00C}"/>
              </a:ext>
            </a:extLst>
          </p:cNvPr>
          <p:cNvSpPr/>
          <p:nvPr/>
        </p:nvSpPr>
        <p:spPr>
          <a:xfrm>
            <a:off x="566928" y="5303520"/>
            <a:ext cx="6492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Dla </a:t>
            </a:r>
            <a:r>
              <a:rPr lang="en-US" sz="900" i="1" dirty="0" err="1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</a:t>
            </a:r>
            <a:r>
              <a:rPr lang="en-US" sz="900" i="1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2019</a:t>
            </a:r>
            <a:r>
              <a:rPr lang="pl-PL" sz="900" i="1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900" i="1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przyjęto środek przedziału cen uzyskanych w postępowaniu.</a:t>
            </a:r>
            <a:endParaRPr lang="en-US" sz="900" dirty="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7DB45934-AA32-1322-1325-E0E679251E0D}"/>
              </a:ext>
            </a:extLst>
          </p:cNvPr>
          <p:cNvSpPr/>
          <p:nvPr/>
        </p:nvSpPr>
        <p:spPr>
          <a:xfrm>
            <a:off x="8491198" y="1864382"/>
            <a:ext cx="42611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Udział Sosnowca</a:t>
            </a:r>
            <a:endParaRPr lang="en-US" sz="1500" dirty="0">
              <a:solidFill>
                <a:srgbClr val="002C58"/>
              </a:solidFill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958145D6-B44C-8106-A066-5F0528E88820}"/>
              </a:ext>
            </a:extLst>
          </p:cNvPr>
          <p:cNvSpPr/>
          <p:nvPr/>
        </p:nvSpPr>
        <p:spPr>
          <a:xfrm>
            <a:off x="7370064" y="2450592"/>
            <a:ext cx="17556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108 152</a:t>
            </a:r>
            <a:endParaRPr lang="en-US" sz="1800" dirty="0"/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7889CE33-5C35-5333-8354-E26B4787D1FF}"/>
              </a:ext>
            </a:extLst>
          </p:cNvPr>
          <p:cNvSpPr/>
          <p:nvPr/>
        </p:nvSpPr>
        <p:spPr>
          <a:xfrm>
            <a:off x="9125712" y="2491740"/>
            <a:ext cx="25054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MWh energii elektrycznej objętej wspólnym zakupem w </a:t>
            </a:r>
            <a:r>
              <a:rPr lang="en-US" sz="105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latach</a:t>
            </a: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2022</a:t>
            </a:r>
            <a:r>
              <a:rPr lang="pl-PL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50" dirty="0"/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1F9A4D0C-9356-A021-3A1E-0C0891177610}"/>
              </a:ext>
            </a:extLst>
          </p:cNvPr>
          <p:cNvSpPr/>
          <p:nvPr/>
        </p:nvSpPr>
        <p:spPr>
          <a:xfrm>
            <a:off x="7370064" y="3145536"/>
            <a:ext cx="4261104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2F75F688-81D8-75B7-2394-F334F9DBCAC2}"/>
              </a:ext>
            </a:extLst>
          </p:cNvPr>
          <p:cNvSpPr/>
          <p:nvPr/>
        </p:nvSpPr>
        <p:spPr>
          <a:xfrm>
            <a:off x="7370064" y="3255264"/>
            <a:ext cx="17556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710</a:t>
            </a:r>
            <a:endParaRPr lang="en-US" sz="1800" dirty="0"/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ECE43249-2CB9-9AF8-0ADC-86F5E20E9470}"/>
              </a:ext>
            </a:extLst>
          </p:cNvPr>
          <p:cNvSpPr/>
          <p:nvPr/>
        </p:nvSpPr>
        <p:spPr>
          <a:xfrm>
            <a:off x="9125712" y="3296412"/>
            <a:ext cx="25054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punktów poboru energii Miasta i jego jednostek w </a:t>
            </a:r>
            <a:r>
              <a:rPr lang="en-US" sz="105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postępowaniu</a:t>
            </a: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2024</a:t>
            </a:r>
            <a:r>
              <a:rPr lang="pl-PL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1050" dirty="0"/>
          </a:p>
        </p:txBody>
      </p:sp>
      <p:sp>
        <p:nvSpPr>
          <p:cNvPr id="31" name="Shape 13">
            <a:extLst>
              <a:ext uri="{FF2B5EF4-FFF2-40B4-BE49-F238E27FC236}">
                <a16:creationId xmlns:a16="http://schemas.microsoft.com/office/drawing/2014/main" id="{33C55B01-63AD-2CA9-B7D5-27884EE3D384}"/>
              </a:ext>
            </a:extLst>
          </p:cNvPr>
          <p:cNvSpPr/>
          <p:nvPr/>
        </p:nvSpPr>
        <p:spPr>
          <a:xfrm>
            <a:off x="7370064" y="3950208"/>
            <a:ext cx="4261104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DECE8F06-5F33-6F4B-C06D-AA5A9CC5BB93}"/>
              </a:ext>
            </a:extLst>
          </p:cNvPr>
          <p:cNvSpPr/>
          <p:nvPr/>
        </p:nvSpPr>
        <p:spPr>
          <a:xfrm>
            <a:off x="7370064" y="4059936"/>
            <a:ext cx="17556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25</a:t>
            </a:r>
            <a:endParaRPr lang="en-US" sz="1800" dirty="0"/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A274D04F-F790-A871-529E-7BDCAB21B018}"/>
              </a:ext>
            </a:extLst>
          </p:cNvPr>
          <p:cNvSpPr/>
          <p:nvPr/>
        </p:nvSpPr>
        <p:spPr>
          <a:xfrm>
            <a:off x="9125712" y="4101084"/>
            <a:ext cx="25054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punktów poboru gazu w kolejnych edycjach zakupów grupowych</a:t>
            </a:r>
            <a:endParaRPr lang="en-US" sz="1050" dirty="0"/>
          </a:p>
        </p:txBody>
      </p:sp>
      <p:sp>
        <p:nvSpPr>
          <p:cNvPr id="37" name="Shape 16">
            <a:extLst>
              <a:ext uri="{FF2B5EF4-FFF2-40B4-BE49-F238E27FC236}">
                <a16:creationId xmlns:a16="http://schemas.microsoft.com/office/drawing/2014/main" id="{D19163DA-A9FD-1700-8DDB-3661E2FABF27}"/>
              </a:ext>
            </a:extLst>
          </p:cNvPr>
          <p:cNvSpPr/>
          <p:nvPr/>
        </p:nvSpPr>
        <p:spPr>
          <a:xfrm>
            <a:off x="7370064" y="4754880"/>
            <a:ext cx="4261104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21A74C5C-CB3A-9430-4632-0B3CB54F8AF1}"/>
              </a:ext>
            </a:extLst>
          </p:cNvPr>
          <p:cNvSpPr/>
          <p:nvPr/>
        </p:nvSpPr>
        <p:spPr>
          <a:xfrm>
            <a:off x="7370064" y="5111496"/>
            <a:ext cx="4261104" cy="859536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1" name="Image 0" descr="assets/ic_bolt_sun.png">
            <a:extLst>
              <a:ext uri="{FF2B5EF4-FFF2-40B4-BE49-F238E27FC236}">
                <a16:creationId xmlns:a16="http://schemas.microsoft.com/office/drawing/2014/main" id="{E2516B42-C1E4-322F-5681-2E1A4E50D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1232" y="5314493"/>
            <a:ext cx="310896" cy="310896"/>
          </a:xfrm>
          <a:prstGeom prst="rect">
            <a:avLst/>
          </a:prstGeom>
        </p:spPr>
      </p:pic>
      <p:sp>
        <p:nvSpPr>
          <p:cNvPr id="43" name="Text 18">
            <a:extLst>
              <a:ext uri="{FF2B5EF4-FFF2-40B4-BE49-F238E27FC236}">
                <a16:creationId xmlns:a16="http://schemas.microsoft.com/office/drawing/2014/main" id="{B05D4475-D1AB-D423-6037-8681BEC74549}"/>
              </a:ext>
            </a:extLst>
          </p:cNvPr>
          <p:cNvSpPr/>
          <p:nvPr/>
        </p:nvSpPr>
        <p:spPr>
          <a:xfrm>
            <a:off x="8019288" y="530352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Cena gazu dla Sosnowca spadła z 26,56 gr/kWh w </a:t>
            </a:r>
            <a:r>
              <a:rPr lang="en-US" sz="11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edycji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2022</a:t>
            </a:r>
            <a:r>
              <a:rPr lang="pl-PL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 do 18,20 gr/kWh w </a:t>
            </a:r>
            <a:r>
              <a:rPr lang="en-US" sz="11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edycji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</a:t>
            </a:r>
            <a:r>
              <a:rPr lang="pl-PL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2027.</a:t>
            </a:r>
            <a:endParaRPr lang="en-US" sz="1100" dirty="0"/>
          </a:p>
        </p:txBody>
      </p:sp>
      <p:sp>
        <p:nvSpPr>
          <p:cNvPr id="45" name="Text 19">
            <a:extLst>
              <a:ext uri="{FF2B5EF4-FFF2-40B4-BE49-F238E27FC236}">
                <a16:creationId xmlns:a16="http://schemas.microsoft.com/office/drawing/2014/main" id="{F98E243F-E663-4A1C-DE87-EEB48F4EC2E1}"/>
              </a:ext>
            </a:extLst>
          </p:cNvPr>
          <p:cNvSpPr/>
          <p:nvPr/>
        </p:nvSpPr>
        <p:spPr>
          <a:xfrm>
            <a:off x="566928" y="627735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WSPÓLNE ZAKUPY ENERGII</a:t>
            </a:r>
            <a:endParaRPr lang="en-US" sz="850" dirty="0"/>
          </a:p>
        </p:txBody>
      </p:sp>
      <p:pic>
        <p:nvPicPr>
          <p:cNvPr id="3" name="Image 2" descr="assets/logotyp_h_fuksja.png">
            <a:extLst>
              <a:ext uri="{FF2B5EF4-FFF2-40B4-BE49-F238E27FC236}">
                <a16:creationId xmlns:a16="http://schemas.microsoft.com/office/drawing/2014/main" id="{22DAEE65-847F-348A-94F2-D9B2B23185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96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49ABC4-DB91-99D7-E424-149A027DE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3">
            <a:extLst>
              <a:ext uri="{FF2B5EF4-FFF2-40B4-BE49-F238E27FC236}">
                <a16:creationId xmlns:a16="http://schemas.microsoft.com/office/drawing/2014/main" id="{2CF6FF89-FE78-02AB-B9B2-2E702BE92945}"/>
              </a:ext>
            </a:extLst>
          </p:cNvPr>
          <p:cNvSpPr/>
          <p:nvPr/>
        </p:nvSpPr>
        <p:spPr>
          <a:xfrm>
            <a:off x="1778942" y="124281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Szkoły, uczelnie i miejsce na eksperyment</a:t>
            </a:r>
            <a:endParaRPr lang="en-US" sz="2900" dirty="0">
              <a:solidFill>
                <a:srgbClr val="002C58"/>
              </a:solidFill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9480ADDA-9813-A045-0003-3D8827E5FEC1}"/>
              </a:ext>
            </a:extLst>
          </p:cNvPr>
          <p:cNvSpPr/>
          <p:nvPr/>
        </p:nvSpPr>
        <p:spPr>
          <a:xfrm>
            <a:off x="1341621" y="755217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Metropolia inwestuje w to, czego nie widać na 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budowie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 kompetencje nauczycieli, potencjał uczelni i przestrzeń współpracy.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2" name="Image 0" descr="assets/ic_cap_fuk.png">
            <a:extLst>
              <a:ext uri="{FF2B5EF4-FFF2-40B4-BE49-F238E27FC236}">
                <a16:creationId xmlns:a16="http://schemas.microsoft.com/office/drawing/2014/main" id="{4069A2DB-135D-660F-A7ED-767CF5D18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076" y="1697900"/>
            <a:ext cx="365760" cy="365760"/>
          </a:xfrm>
          <a:prstGeom prst="rect">
            <a:avLst/>
          </a:prstGeom>
        </p:spPr>
      </p:pic>
      <p:sp>
        <p:nvSpPr>
          <p:cNvPr id="26" name="Text 6">
            <a:extLst>
              <a:ext uri="{FF2B5EF4-FFF2-40B4-BE49-F238E27FC236}">
                <a16:creationId xmlns:a16="http://schemas.microsoft.com/office/drawing/2014/main" id="{D896FB5B-E48E-FD32-D54F-D122BF4755FA}"/>
              </a:ext>
            </a:extLst>
          </p:cNvPr>
          <p:cNvSpPr/>
          <p:nvPr/>
        </p:nvSpPr>
        <p:spPr>
          <a:xfrm>
            <a:off x="243339" y="2137515"/>
            <a:ext cx="212401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Akademia Metropolitalna</a:t>
            </a:r>
            <a:endParaRPr lang="en-US" sz="1450" dirty="0">
              <a:solidFill>
                <a:srgbClr val="002C58"/>
              </a:solidFill>
            </a:endParaRPr>
          </a:p>
        </p:txBody>
      </p:sp>
      <p:pic>
        <p:nvPicPr>
          <p:cNvPr id="38" name="Image 1" descr="assets/ic_coins_sun.png">
            <a:extLst>
              <a:ext uri="{FF2B5EF4-FFF2-40B4-BE49-F238E27FC236}">
                <a16:creationId xmlns:a16="http://schemas.microsoft.com/office/drawing/2014/main" id="{8B1A3358-68C8-B1DD-38BD-0006C5578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251" y="1666897"/>
            <a:ext cx="365760" cy="365760"/>
          </a:xfrm>
          <a:prstGeom prst="rect">
            <a:avLst/>
          </a:prstGeom>
        </p:spPr>
      </p:pic>
      <p:sp>
        <p:nvSpPr>
          <p:cNvPr id="42" name="Text 9">
            <a:extLst>
              <a:ext uri="{FF2B5EF4-FFF2-40B4-BE49-F238E27FC236}">
                <a16:creationId xmlns:a16="http://schemas.microsoft.com/office/drawing/2014/main" id="{2572CF46-1AD7-D7E5-A2D4-3588B082D7B2}"/>
              </a:ext>
            </a:extLst>
          </p:cNvPr>
          <p:cNvSpPr/>
          <p:nvPr/>
        </p:nvSpPr>
        <p:spPr>
          <a:xfrm>
            <a:off x="2404438" y="2128397"/>
            <a:ext cx="301538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Metropolitalny Fundusz Wspierania Nauki</a:t>
            </a:r>
            <a:endParaRPr lang="en-US" sz="1450" dirty="0">
              <a:solidFill>
                <a:srgbClr val="002C58"/>
              </a:solidFill>
            </a:endParaRPr>
          </a:p>
        </p:txBody>
      </p:sp>
      <p:pic>
        <p:nvPicPr>
          <p:cNvPr id="54" name="Image 2" descr="assets/ic_people_fuk.png">
            <a:extLst>
              <a:ext uri="{FF2B5EF4-FFF2-40B4-BE49-F238E27FC236}">
                <a16:creationId xmlns:a16="http://schemas.microsoft.com/office/drawing/2014/main" id="{4FFACEA9-10F5-45DA-CB78-8273525BF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31168"/>
            <a:ext cx="365760" cy="365760"/>
          </a:xfrm>
          <a:prstGeom prst="rect">
            <a:avLst/>
          </a:prstGeom>
        </p:spPr>
      </p:pic>
      <p:sp>
        <p:nvSpPr>
          <p:cNvPr id="57" name="Text 12">
            <a:extLst>
              <a:ext uri="{FF2B5EF4-FFF2-40B4-BE49-F238E27FC236}">
                <a16:creationId xmlns:a16="http://schemas.microsoft.com/office/drawing/2014/main" id="{FF7C9E1F-BFD4-FD4B-1575-BF1B37D0B805}"/>
              </a:ext>
            </a:extLst>
          </p:cNvPr>
          <p:cNvSpPr/>
          <p:nvPr/>
        </p:nvSpPr>
        <p:spPr>
          <a:xfrm>
            <a:off x="5373944" y="2154816"/>
            <a:ext cx="301538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Metrolab i Metroforum</a:t>
            </a:r>
            <a:endParaRPr lang="en-US" sz="1450" dirty="0">
              <a:solidFill>
                <a:srgbClr val="002C58"/>
              </a:solidFill>
            </a:endParaRPr>
          </a:p>
        </p:txBody>
      </p:sp>
      <p:sp>
        <p:nvSpPr>
          <p:cNvPr id="69" name="Text 18">
            <a:extLst>
              <a:ext uri="{FF2B5EF4-FFF2-40B4-BE49-F238E27FC236}">
                <a16:creationId xmlns:a16="http://schemas.microsoft.com/office/drawing/2014/main" id="{6C9AE956-6329-3C5B-8144-24B7A17BC1A3}"/>
              </a:ext>
            </a:extLst>
          </p:cNvPr>
          <p:cNvSpPr/>
          <p:nvPr/>
        </p:nvSpPr>
        <p:spPr>
          <a:xfrm>
            <a:off x="586247" y="6264477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NAUKA I EDUKACJA</a:t>
            </a:r>
            <a:endParaRPr lang="en-US" sz="850" dirty="0"/>
          </a:p>
        </p:txBody>
      </p:sp>
      <p:cxnSp>
        <p:nvCxnSpPr>
          <p:cNvPr id="81" name="Łącznik prosty ze strzałką 80">
            <a:extLst>
              <a:ext uri="{FF2B5EF4-FFF2-40B4-BE49-F238E27FC236}">
                <a16:creationId xmlns:a16="http://schemas.microsoft.com/office/drawing/2014/main" id="{DC380B98-F05F-B98E-57E3-3E037A5B4271}"/>
              </a:ext>
            </a:extLst>
          </p:cNvPr>
          <p:cNvCxnSpPr>
            <a:cxnSpLocks/>
          </p:cNvCxnSpPr>
          <p:nvPr/>
        </p:nvCxnSpPr>
        <p:spPr>
          <a:xfrm>
            <a:off x="1305345" y="2745869"/>
            <a:ext cx="0" cy="239687"/>
          </a:xfrm>
          <a:prstGeom prst="straightConnector1">
            <a:avLst/>
          </a:prstGeom>
          <a:ln w="34925">
            <a:solidFill>
              <a:srgbClr val="D8006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2" descr="assets/logotyp_h_fuksja.png">
            <a:extLst>
              <a:ext uri="{FF2B5EF4-FFF2-40B4-BE49-F238E27FC236}">
                <a16:creationId xmlns:a16="http://schemas.microsoft.com/office/drawing/2014/main" id="{746E93EF-6B3C-3841-A1B8-E98AA8034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2574" y="269671"/>
            <a:ext cx="1078992" cy="184709"/>
          </a:xfrm>
          <a:prstGeom prst="rect">
            <a:avLst/>
          </a:prstGeom>
        </p:spPr>
      </p:pic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E9D599CC-58FB-3666-2A49-A89BFE6B7893}"/>
              </a:ext>
            </a:extLst>
          </p:cNvPr>
          <p:cNvCxnSpPr>
            <a:cxnSpLocks/>
          </p:cNvCxnSpPr>
          <p:nvPr/>
        </p:nvCxnSpPr>
        <p:spPr>
          <a:xfrm>
            <a:off x="3829768" y="2681042"/>
            <a:ext cx="0" cy="239687"/>
          </a:xfrm>
          <a:prstGeom prst="straightConnector1">
            <a:avLst/>
          </a:prstGeom>
          <a:ln w="34925">
            <a:solidFill>
              <a:srgbClr val="D8006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F5E6AB72-30F3-A181-FDB4-87F526F72376}"/>
              </a:ext>
            </a:extLst>
          </p:cNvPr>
          <p:cNvCxnSpPr>
            <a:cxnSpLocks/>
          </p:cNvCxnSpPr>
          <p:nvPr/>
        </p:nvCxnSpPr>
        <p:spPr>
          <a:xfrm>
            <a:off x="6278880" y="2626025"/>
            <a:ext cx="0" cy="239687"/>
          </a:xfrm>
          <a:prstGeom prst="straightConnector1">
            <a:avLst/>
          </a:prstGeom>
          <a:ln w="34925">
            <a:solidFill>
              <a:srgbClr val="D8006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A1D8A82-D5F7-4FDF-C5C2-EB40D5C25761}"/>
              </a:ext>
            </a:extLst>
          </p:cNvPr>
          <p:cNvSpPr txBox="1"/>
          <p:nvPr/>
        </p:nvSpPr>
        <p:spPr>
          <a:xfrm>
            <a:off x="302530" y="3171638"/>
            <a:ext cx="19313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Wspólny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program GZM </a:t>
            </a:r>
            <a:b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Uniwersytetu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Śląskieg</a:t>
            </a:r>
            <a: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o.</a:t>
            </a:r>
          </a:p>
          <a:p>
            <a:pPr algn="just"/>
            <a:endParaRPr lang="pl-PL" sz="1000" dirty="0">
              <a:solidFill>
                <a:srgbClr val="002C5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wprowadzać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wiedzę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konurbacji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górnośląsko-zagłębiowskiej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zwykłych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lekcji</a:t>
            </a:r>
            <a: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algn="just"/>
            <a:endParaRPr lang="pl-PL" sz="1000" dirty="0">
              <a:solidFill>
                <a:srgbClr val="002C5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programie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bierze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udział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32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nauczycieli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z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czego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12 </a:t>
            </a:r>
            <a:b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Zagłębia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pl-PL" sz="1000" dirty="0">
              <a:solidFill>
                <a:srgbClr val="002C5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2C58"/>
              </a:solidFill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54313740-4053-83B7-49F4-F1E2F41DB36C}"/>
              </a:ext>
            </a:extLst>
          </p:cNvPr>
          <p:cNvSpPr txBox="1"/>
          <p:nvPr/>
        </p:nvSpPr>
        <p:spPr>
          <a:xfrm>
            <a:off x="2856844" y="3004194"/>
            <a:ext cx="18268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działa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od 2020 r.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wzmacnia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uczelnie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obszaru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GZM w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pięciu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obszarach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od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zapraszania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światowej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klasy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naukowców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konkursy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dla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kół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studenckich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>
              <a:solidFill>
                <a:srgbClr val="002C58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2C58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podregionie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sosnowieckim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korzystają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niego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trzy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uczelnie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br>
              <a:rPr lang="pl-PL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tym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Akademia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Humanitas w </a:t>
            </a:r>
            <a:r>
              <a:rPr lang="en-US" sz="1000" dirty="0" err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Sosnowcu</a:t>
            </a:r>
            <a:r>
              <a:rPr lang="en-US" sz="100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>
              <a:solidFill>
                <a:srgbClr val="002C58"/>
              </a:solidFill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1115AA29-C04B-AA0B-9E05-AE63C9B63A6E}"/>
              </a:ext>
            </a:extLst>
          </p:cNvPr>
          <p:cNvSpPr txBox="1"/>
          <p:nvPr/>
        </p:nvSpPr>
        <p:spPr>
          <a:xfrm>
            <a:off x="5306737" y="3017749"/>
            <a:ext cx="19313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Otwarta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przestrzeń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Katowicach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której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samorządowcy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biznes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nauka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mieszkańcy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pracują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rozwojem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miast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pl-PL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konferencjach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Metroforum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biorą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udział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pracownicy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administracji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gmin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zagłębiowskich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000" dirty="0">
              <a:solidFill>
                <a:srgbClr val="002C5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2025 r.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odbył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Business Meet Up </a:t>
            </a:r>
            <a:br>
              <a:rPr lang="pl-PL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Zagłębiowską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Izbą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 err="1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Gospodarczą</a:t>
            </a:r>
            <a:r>
              <a:rPr lang="en-US" sz="1000" dirty="0">
                <a:solidFill>
                  <a:srgbClr val="002C5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Sześciokąt 1">
            <a:extLst>
              <a:ext uri="{FF2B5EF4-FFF2-40B4-BE49-F238E27FC236}">
                <a16:creationId xmlns:a16="http://schemas.microsoft.com/office/drawing/2014/main" id="{B57239C1-1DCE-2E7D-3463-43CF53A85114}"/>
              </a:ext>
            </a:extLst>
          </p:cNvPr>
          <p:cNvSpPr/>
          <p:nvPr/>
        </p:nvSpPr>
        <p:spPr>
          <a:xfrm>
            <a:off x="9668262" y="1530544"/>
            <a:ext cx="2280399" cy="1966102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6"/>
            <a:srcRect/>
            <a:stretch>
              <a:fillRect l="-15000" r="-15000"/>
            </a:stretch>
          </a:blipFill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l-PL"/>
          </a:p>
        </p:txBody>
      </p:sp>
      <p:sp>
        <p:nvSpPr>
          <p:cNvPr id="5" name="Sześciokąt 4">
            <a:extLst>
              <a:ext uri="{FF2B5EF4-FFF2-40B4-BE49-F238E27FC236}">
                <a16:creationId xmlns:a16="http://schemas.microsoft.com/office/drawing/2014/main" id="{A482BDB6-3DFF-BBEB-24E7-33E277B2A8B3}"/>
              </a:ext>
            </a:extLst>
          </p:cNvPr>
          <p:cNvSpPr/>
          <p:nvPr/>
        </p:nvSpPr>
        <p:spPr>
          <a:xfrm>
            <a:off x="9725414" y="4127579"/>
            <a:ext cx="2280399" cy="1966102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/>
            <a:srcRect/>
            <a:stretch>
              <a:fillRect l="-15000" r="-15000"/>
            </a:stretch>
          </a:blipFill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l-PL"/>
          </a:p>
        </p:txBody>
      </p:sp>
      <p:sp>
        <p:nvSpPr>
          <p:cNvPr id="6" name="Sześciokąt 5">
            <a:extLst>
              <a:ext uri="{FF2B5EF4-FFF2-40B4-BE49-F238E27FC236}">
                <a16:creationId xmlns:a16="http://schemas.microsoft.com/office/drawing/2014/main" id="{3BDDF738-5B83-8E28-8420-EBAFDFE23D79}"/>
              </a:ext>
            </a:extLst>
          </p:cNvPr>
          <p:cNvSpPr/>
          <p:nvPr/>
        </p:nvSpPr>
        <p:spPr>
          <a:xfrm>
            <a:off x="7763460" y="2865713"/>
            <a:ext cx="2280399" cy="1966102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8"/>
            <a:srcRect/>
            <a:stretch>
              <a:fillRect l="-47000" r="-47000"/>
            </a:stretch>
          </a:blipFill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6271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C32E6E-B0B0-8571-41A8-059B77D51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4">
            <a:extLst>
              <a:ext uri="{FF2B5EF4-FFF2-40B4-BE49-F238E27FC236}">
                <a16:creationId xmlns:a16="http://schemas.microsoft.com/office/drawing/2014/main" id="{F2A9154E-C90B-372D-DE7E-242EDEED0757}"/>
              </a:ext>
            </a:extLst>
          </p:cNvPr>
          <p:cNvSpPr/>
          <p:nvPr/>
        </p:nvSpPr>
        <p:spPr>
          <a:xfrm>
            <a:off x="1322302" y="768096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endParaRPr lang="en-US" sz="1400" dirty="0"/>
          </a:p>
        </p:txBody>
      </p:sp>
      <p:sp>
        <p:nvSpPr>
          <p:cNvPr id="79" name="Text 22">
            <a:extLst>
              <a:ext uri="{FF2B5EF4-FFF2-40B4-BE49-F238E27FC236}">
                <a16:creationId xmlns:a16="http://schemas.microsoft.com/office/drawing/2014/main" id="{1758FEFE-A02B-66F3-66EF-BCD212D555B7}"/>
              </a:ext>
            </a:extLst>
          </p:cNvPr>
          <p:cNvSpPr/>
          <p:nvPr/>
        </p:nvSpPr>
        <p:spPr>
          <a:xfrm>
            <a:off x="10561320" y="6492240"/>
            <a:ext cx="1078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50" dirty="0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6E9EE0E9-B19D-00E0-7BEC-3A8ECEFBC293}"/>
              </a:ext>
            </a:extLst>
          </p:cNvPr>
          <p:cNvSpPr/>
          <p:nvPr/>
        </p:nvSpPr>
        <p:spPr>
          <a:xfrm>
            <a:off x="3736848" y="155449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29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Promocja i wydarzenia</a:t>
            </a:r>
            <a:endParaRPr lang="en-US" sz="2900" dirty="0">
              <a:solidFill>
                <a:srgbClr val="002C58"/>
              </a:solidFill>
            </a:endParaRP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BFE42B1D-FEEA-3643-22FC-B5782F5FE6BE}"/>
              </a:ext>
            </a:extLst>
          </p:cNvPr>
          <p:cNvSpPr/>
          <p:nvPr/>
        </p:nvSpPr>
        <p:spPr>
          <a:xfrm>
            <a:off x="705148" y="920495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2026 r. GZM wsparła sosnowieckie wydarzenia kwotą blisko 1,8 mln 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zł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od mistrzostw świata w hokeju po nocną wycieczkę po Pałacu Schoena.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AFAF2FDC-9941-5A18-C656-ED3B614B6925}"/>
              </a:ext>
            </a:extLst>
          </p:cNvPr>
          <p:cNvSpPr/>
          <p:nvPr/>
        </p:nvSpPr>
        <p:spPr>
          <a:xfrm>
            <a:off x="719328" y="2237232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950 000 zł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F0C961B8-EF35-BEF5-22ED-CD83AA0A2482}"/>
              </a:ext>
            </a:extLst>
          </p:cNvPr>
          <p:cNvSpPr/>
          <p:nvPr/>
        </p:nvSpPr>
        <p:spPr>
          <a:xfrm>
            <a:off x="2593848" y="2282952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Polska Liga Koszykówki mężczyzn, w tym Superpuchar Polski na Arenie Sosnowiec</a:t>
            </a:r>
            <a:endParaRPr lang="en-US" sz="1150" b="1" dirty="0">
              <a:solidFill>
                <a:srgbClr val="002C58"/>
              </a:solidFill>
            </a:endParaRPr>
          </a:p>
        </p:txBody>
      </p:sp>
      <p:sp>
        <p:nvSpPr>
          <p:cNvPr id="24" name="Shape 8">
            <a:extLst>
              <a:ext uri="{FF2B5EF4-FFF2-40B4-BE49-F238E27FC236}">
                <a16:creationId xmlns:a16="http://schemas.microsoft.com/office/drawing/2014/main" id="{6DD15C70-D112-3446-93D8-5891919181F3}"/>
              </a:ext>
            </a:extLst>
          </p:cNvPr>
          <p:cNvSpPr/>
          <p:nvPr/>
        </p:nvSpPr>
        <p:spPr>
          <a:xfrm>
            <a:off x="719328" y="2785872"/>
            <a:ext cx="6035040" cy="0"/>
          </a:xfrm>
          <a:prstGeom prst="line">
            <a:avLst/>
          </a:prstGeom>
          <a:noFill/>
          <a:ln w="9525">
            <a:solidFill>
              <a:srgbClr val="FFFFFF">
                <a:alpha val="26000"/>
              </a:srgbClr>
            </a:solidFill>
            <a:prstDash val="solid"/>
          </a:ln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477AA40B-106B-A031-D3D1-B40A5DFCD141}"/>
              </a:ext>
            </a:extLst>
          </p:cNvPr>
          <p:cNvSpPr/>
          <p:nvPr/>
        </p:nvSpPr>
        <p:spPr>
          <a:xfrm>
            <a:off x="719328" y="29511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600 000 zł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29" name="Text 10">
            <a:extLst>
              <a:ext uri="{FF2B5EF4-FFF2-40B4-BE49-F238E27FC236}">
                <a16:creationId xmlns:a16="http://schemas.microsoft.com/office/drawing/2014/main" id="{006603D9-9953-6A06-59D7-FEC31D51C18B}"/>
              </a:ext>
            </a:extLst>
          </p:cNvPr>
          <p:cNvSpPr/>
          <p:nvPr/>
        </p:nvSpPr>
        <p:spPr>
          <a:xfrm>
            <a:off x="2588282" y="3029282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Mistrzostwa Świata IIHF w hokeju na lodzie Dywizji I A, maj 2026</a:t>
            </a:r>
            <a:endParaRPr lang="en-US" sz="1150" b="1" dirty="0">
              <a:solidFill>
                <a:srgbClr val="002C58"/>
              </a:solidFill>
            </a:endParaRPr>
          </a:p>
        </p:txBody>
      </p:sp>
      <p:sp>
        <p:nvSpPr>
          <p:cNvPr id="32" name="Shape 11">
            <a:extLst>
              <a:ext uri="{FF2B5EF4-FFF2-40B4-BE49-F238E27FC236}">
                <a16:creationId xmlns:a16="http://schemas.microsoft.com/office/drawing/2014/main" id="{FF5797DE-8174-C6F7-6948-38BF98EB1A3D}"/>
              </a:ext>
            </a:extLst>
          </p:cNvPr>
          <p:cNvSpPr/>
          <p:nvPr/>
        </p:nvSpPr>
        <p:spPr>
          <a:xfrm>
            <a:off x="719328" y="3444240"/>
            <a:ext cx="6035040" cy="0"/>
          </a:xfrm>
          <a:prstGeom prst="line">
            <a:avLst/>
          </a:prstGeom>
          <a:noFill/>
          <a:ln w="9525">
            <a:solidFill>
              <a:srgbClr val="FFFFFF">
                <a:alpha val="26000"/>
              </a:srgbClr>
            </a:solidFill>
            <a:prstDash val="solid"/>
          </a:ln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id="{123FEFE4-F356-AE1E-9592-CE372C5D25B3}"/>
              </a:ext>
            </a:extLst>
          </p:cNvPr>
          <p:cNvSpPr/>
          <p:nvPr/>
        </p:nvSpPr>
        <p:spPr>
          <a:xfrm>
            <a:off x="719328" y="365674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150 000 zł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2234F5FA-2400-636F-D39A-F157DB9F1F2F}"/>
              </a:ext>
            </a:extLst>
          </p:cNvPr>
          <p:cNvSpPr/>
          <p:nvPr/>
        </p:nvSpPr>
        <p:spPr>
          <a:xfrm>
            <a:off x="2588282" y="3700272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Turniej PEKAO S.A. Pucharu Polski Mężczyzn w koszykówce, luty 2026</a:t>
            </a:r>
            <a:endParaRPr lang="en-US" sz="1150" b="1" dirty="0">
              <a:solidFill>
                <a:srgbClr val="002C58"/>
              </a:solidFill>
            </a:endParaRPr>
          </a:p>
        </p:txBody>
      </p:sp>
      <p:sp>
        <p:nvSpPr>
          <p:cNvPr id="39" name="Shape 14">
            <a:extLst>
              <a:ext uri="{FF2B5EF4-FFF2-40B4-BE49-F238E27FC236}">
                <a16:creationId xmlns:a16="http://schemas.microsoft.com/office/drawing/2014/main" id="{F1B490B8-DC20-8C35-1109-537D75BE28F2}"/>
              </a:ext>
            </a:extLst>
          </p:cNvPr>
          <p:cNvSpPr/>
          <p:nvPr/>
        </p:nvSpPr>
        <p:spPr>
          <a:xfrm>
            <a:off x="719328" y="4102608"/>
            <a:ext cx="6035040" cy="0"/>
          </a:xfrm>
          <a:prstGeom prst="line">
            <a:avLst/>
          </a:prstGeom>
          <a:noFill/>
          <a:ln w="9525">
            <a:solidFill>
              <a:srgbClr val="FFFFFF">
                <a:alpha val="26000"/>
              </a:srgbClr>
            </a:solidFill>
            <a:prstDash val="solid"/>
          </a:ln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sp>
        <p:nvSpPr>
          <p:cNvPr id="41" name="Text 15">
            <a:extLst>
              <a:ext uri="{FF2B5EF4-FFF2-40B4-BE49-F238E27FC236}">
                <a16:creationId xmlns:a16="http://schemas.microsoft.com/office/drawing/2014/main" id="{7D63D7E8-59A2-3CFF-71CF-AF34EFEDE2B1}"/>
              </a:ext>
            </a:extLst>
          </p:cNvPr>
          <p:cNvSpPr/>
          <p:nvPr/>
        </p:nvSpPr>
        <p:spPr>
          <a:xfrm>
            <a:off x="719328" y="4452266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29 775 zł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44" name="Text 16">
            <a:extLst>
              <a:ext uri="{FF2B5EF4-FFF2-40B4-BE49-F238E27FC236}">
                <a16:creationId xmlns:a16="http://schemas.microsoft.com/office/drawing/2014/main" id="{CD13203F-322E-69DC-653A-F096210A7467}"/>
              </a:ext>
            </a:extLst>
          </p:cNvPr>
          <p:cNvSpPr/>
          <p:nvPr/>
        </p:nvSpPr>
        <p:spPr>
          <a:xfrm>
            <a:off x="2588282" y="4488843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50" b="1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„Sekrety Pałacu Emmy Schoen </a:t>
            </a:r>
            <a:r>
              <a:rPr lang="pl-PL" sz="1150" b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50" b="1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b="1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noc, która ożywia historię Sosnowca” w ramach Kierunku GZM, największego w Polsce festiwalu mikrowycieczek</a:t>
            </a:r>
            <a:endParaRPr lang="en-US" sz="1150" b="1" dirty="0">
              <a:solidFill>
                <a:srgbClr val="002C58"/>
              </a:solidFill>
            </a:endParaRPr>
          </a:p>
        </p:txBody>
      </p:sp>
      <p:sp>
        <p:nvSpPr>
          <p:cNvPr id="47" name="Shape 17">
            <a:extLst>
              <a:ext uri="{FF2B5EF4-FFF2-40B4-BE49-F238E27FC236}">
                <a16:creationId xmlns:a16="http://schemas.microsoft.com/office/drawing/2014/main" id="{5F45975D-6515-3947-997C-94D87107CBC7}"/>
              </a:ext>
            </a:extLst>
          </p:cNvPr>
          <p:cNvSpPr/>
          <p:nvPr/>
        </p:nvSpPr>
        <p:spPr>
          <a:xfrm>
            <a:off x="6937248" y="2032254"/>
            <a:ext cx="4846320" cy="1755648"/>
          </a:xfrm>
          <a:prstGeom prst="rect">
            <a:avLst/>
          </a:prstGeom>
          <a:solidFill>
            <a:srgbClr val="D8006F"/>
          </a:solidFill>
          <a:ln/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pic>
        <p:nvPicPr>
          <p:cNvPr id="49" name="Image 1" descr="assets/ic_neon_sun.png">
            <a:extLst>
              <a:ext uri="{FF2B5EF4-FFF2-40B4-BE49-F238E27FC236}">
                <a16:creationId xmlns:a16="http://schemas.microsoft.com/office/drawing/2014/main" id="{32666D28-ABBE-BC9A-A015-80988BD9A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005" y="2232229"/>
            <a:ext cx="347472" cy="347472"/>
          </a:xfrm>
          <a:prstGeom prst="rect">
            <a:avLst/>
          </a:prstGeom>
        </p:spPr>
      </p:pic>
      <p:sp>
        <p:nvSpPr>
          <p:cNvPr id="51" name="Text 18">
            <a:extLst>
              <a:ext uri="{FF2B5EF4-FFF2-40B4-BE49-F238E27FC236}">
                <a16:creationId xmlns:a16="http://schemas.microsoft.com/office/drawing/2014/main" id="{8B521882-5888-E0AF-58F4-238D6DC41B9F}"/>
              </a:ext>
            </a:extLst>
          </p:cNvPr>
          <p:cNvSpPr/>
          <p:nvPr/>
        </p:nvSpPr>
        <p:spPr>
          <a:xfrm>
            <a:off x="7781544" y="2267116"/>
            <a:ext cx="43342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Neon GZM w Sosnowcu</a:t>
            </a:r>
            <a:endParaRPr lang="en-US" sz="1500" dirty="0"/>
          </a:p>
        </p:txBody>
      </p:sp>
      <p:sp>
        <p:nvSpPr>
          <p:cNvPr id="53" name="Text 19">
            <a:extLst>
              <a:ext uri="{FF2B5EF4-FFF2-40B4-BE49-F238E27FC236}">
                <a16:creationId xmlns:a16="http://schemas.microsoft.com/office/drawing/2014/main" id="{5EBD3F6F-99A7-16E2-FE24-764CEF7AAAE2}"/>
              </a:ext>
            </a:extLst>
          </p:cNvPr>
          <p:cNvSpPr/>
          <p:nvPr/>
        </p:nvSpPr>
        <p:spPr>
          <a:xfrm>
            <a:off x="7193280" y="2788059"/>
            <a:ext cx="4334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31 lipca 2026 r. w mieście stanęła instalacja neonowa Metropolii, wykonana przez Fundację Silesia Neon. Znak marki regionu w przestrzeni Sosnowca.</a:t>
            </a:r>
            <a:endParaRPr lang="en-US" sz="1150" dirty="0"/>
          </a:p>
        </p:txBody>
      </p:sp>
      <p:sp>
        <p:nvSpPr>
          <p:cNvPr id="56" name="Shape 20">
            <a:extLst>
              <a:ext uri="{FF2B5EF4-FFF2-40B4-BE49-F238E27FC236}">
                <a16:creationId xmlns:a16="http://schemas.microsoft.com/office/drawing/2014/main" id="{F9480D32-3AFF-E9EA-81D3-FC891E675F7F}"/>
              </a:ext>
            </a:extLst>
          </p:cNvPr>
          <p:cNvSpPr/>
          <p:nvPr/>
        </p:nvSpPr>
        <p:spPr>
          <a:xfrm>
            <a:off x="6937248" y="4212336"/>
            <a:ext cx="4846320" cy="1554480"/>
          </a:xfrm>
          <a:prstGeom prst="rect">
            <a:avLst/>
          </a:prstGeom>
          <a:solidFill>
            <a:srgbClr val="002C58"/>
          </a:solidFill>
          <a:ln/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pic>
        <p:nvPicPr>
          <p:cNvPr id="60" name="Image 2" descr="assets/ic_globe_sun.png">
            <a:extLst>
              <a:ext uri="{FF2B5EF4-FFF2-40B4-BE49-F238E27FC236}">
                <a16:creationId xmlns:a16="http://schemas.microsoft.com/office/drawing/2014/main" id="{1773A813-8945-50F4-0E69-66AFB150A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280" y="4395216"/>
            <a:ext cx="329184" cy="329184"/>
          </a:xfrm>
          <a:prstGeom prst="rect">
            <a:avLst/>
          </a:prstGeom>
        </p:spPr>
      </p:pic>
      <p:sp>
        <p:nvSpPr>
          <p:cNvPr id="62" name="Text 21">
            <a:extLst>
              <a:ext uri="{FF2B5EF4-FFF2-40B4-BE49-F238E27FC236}">
                <a16:creationId xmlns:a16="http://schemas.microsoft.com/office/drawing/2014/main" id="{9FE422DB-30EA-3163-33A9-179932D93928}"/>
              </a:ext>
            </a:extLst>
          </p:cNvPr>
          <p:cNvSpPr/>
          <p:nvPr/>
        </p:nvSpPr>
        <p:spPr>
          <a:xfrm>
            <a:off x="7899356" y="4427982"/>
            <a:ext cx="43342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Cannes i Monachium</a:t>
            </a:r>
            <a:endParaRPr lang="en-US" sz="1500" dirty="0"/>
          </a:p>
        </p:txBody>
      </p:sp>
      <p:sp>
        <p:nvSpPr>
          <p:cNvPr id="64" name="Text 22">
            <a:extLst>
              <a:ext uri="{FF2B5EF4-FFF2-40B4-BE49-F238E27FC236}">
                <a16:creationId xmlns:a16="http://schemas.microsoft.com/office/drawing/2014/main" id="{CD3F00F5-8D54-EAB7-54BE-8E63164BEE1E}"/>
              </a:ext>
            </a:extLst>
          </p:cNvPr>
          <p:cNvSpPr/>
          <p:nvPr/>
        </p:nvSpPr>
        <p:spPr>
          <a:xfrm>
            <a:off x="7193280" y="4998720"/>
            <a:ext cx="433425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Oferty inwestycyjne Sosnowca trafiają do wspólnego katalogu GZM prezentowanego na targach MIPIM w Cannes i Expo Real w Monachium.</a:t>
            </a:r>
            <a:endParaRPr lang="en-US" sz="1150" dirty="0"/>
          </a:p>
        </p:txBody>
      </p:sp>
      <p:sp>
        <p:nvSpPr>
          <p:cNvPr id="66" name="Text 23">
            <a:extLst>
              <a:ext uri="{FF2B5EF4-FFF2-40B4-BE49-F238E27FC236}">
                <a16:creationId xmlns:a16="http://schemas.microsoft.com/office/drawing/2014/main" id="{C75110EB-F62E-A593-3C46-A45A9C033124}"/>
              </a:ext>
            </a:extLst>
          </p:cNvPr>
          <p:cNvSpPr/>
          <p:nvPr/>
        </p:nvSpPr>
        <p:spPr>
          <a:xfrm>
            <a:off x="719328" y="642975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002C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PROMOCJA I WYDARZENIA</a:t>
            </a:r>
            <a:endParaRPr lang="en-US" sz="850" dirty="0">
              <a:solidFill>
                <a:srgbClr val="002C58"/>
              </a:solidFill>
            </a:endParaRPr>
          </a:p>
        </p:txBody>
      </p:sp>
      <p:sp>
        <p:nvSpPr>
          <p:cNvPr id="68" name="Shape 24">
            <a:extLst>
              <a:ext uri="{FF2B5EF4-FFF2-40B4-BE49-F238E27FC236}">
                <a16:creationId xmlns:a16="http://schemas.microsoft.com/office/drawing/2014/main" id="{837EC829-C934-329E-93CA-EF7E22926047}"/>
              </a:ext>
            </a:extLst>
          </p:cNvPr>
          <p:cNvSpPr/>
          <p:nvPr/>
        </p:nvSpPr>
        <p:spPr>
          <a:xfrm>
            <a:off x="5337048" y="6534912"/>
            <a:ext cx="5193792" cy="0"/>
          </a:xfrm>
          <a:prstGeom prst="line">
            <a:avLst/>
          </a:prstGeom>
          <a:noFill/>
          <a:ln w="9525">
            <a:solidFill>
              <a:srgbClr val="FFFFFF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pl-PL">
              <a:solidFill>
                <a:srgbClr val="002C58"/>
              </a:solidFill>
            </a:endParaRPr>
          </a:p>
        </p:txBody>
      </p:sp>
      <p:pic>
        <p:nvPicPr>
          <p:cNvPr id="80" name="Image 3" descr="assets/logotyp_h_white.png">
            <a:extLst>
              <a:ext uri="{FF2B5EF4-FFF2-40B4-BE49-F238E27FC236}">
                <a16:creationId xmlns:a16="http://schemas.microsoft.com/office/drawing/2014/main" id="{CD6BA69E-8D4E-A593-FECD-7F326A815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3720" y="6438900"/>
            <a:ext cx="1078992" cy="184709"/>
          </a:xfrm>
          <a:prstGeom prst="rect">
            <a:avLst/>
          </a:prstGeom>
        </p:spPr>
      </p:pic>
      <p:sp>
        <p:nvSpPr>
          <p:cNvPr id="86" name="Text 27">
            <a:extLst>
              <a:ext uri="{FF2B5EF4-FFF2-40B4-BE49-F238E27FC236}">
                <a16:creationId xmlns:a16="http://schemas.microsoft.com/office/drawing/2014/main" id="{5F796A74-9CD6-C448-2906-5CD7ED6B4D9B}"/>
              </a:ext>
            </a:extLst>
          </p:cNvPr>
          <p:cNvSpPr/>
          <p:nvPr/>
        </p:nvSpPr>
        <p:spPr>
          <a:xfrm>
            <a:off x="10713720" y="6644640"/>
            <a:ext cx="1078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50" dirty="0">
              <a:solidFill>
                <a:srgbClr val="002C58"/>
              </a:solidFill>
            </a:endParaRPr>
          </a:p>
        </p:txBody>
      </p:sp>
      <p:pic>
        <p:nvPicPr>
          <p:cNvPr id="3" name="Image 2" descr="assets/logotyp_h_fuksja.png">
            <a:extLst>
              <a:ext uri="{FF2B5EF4-FFF2-40B4-BE49-F238E27FC236}">
                <a16:creationId xmlns:a16="http://schemas.microsoft.com/office/drawing/2014/main" id="{47DA8B46-6B6E-1147-BEDD-6D1254D16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2574" y="269671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9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F46AB-4F8D-A049-13BE-FF705EB66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3">
            <a:extLst>
              <a:ext uri="{FF2B5EF4-FFF2-40B4-BE49-F238E27FC236}">
                <a16:creationId xmlns:a16="http://schemas.microsoft.com/office/drawing/2014/main" id="{CBAE29C2-E010-92B8-A79A-067F8ED774D0}"/>
              </a:ext>
            </a:extLst>
          </p:cNvPr>
          <p:cNvSpPr/>
          <p:nvPr/>
        </p:nvSpPr>
        <p:spPr>
          <a:xfrm>
            <a:off x="2077676" y="146304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2E2C5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 Sosnowiec zyskuje na członkostwie</a:t>
            </a:r>
            <a:endParaRPr lang="en-US" sz="2900" dirty="0">
              <a:solidFill>
                <a:srgbClr val="2E2C5E"/>
              </a:solidFill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6626CE10-5DC8-191C-C353-AB43D5D582F5}"/>
              </a:ext>
            </a:extLst>
          </p:cNvPr>
          <p:cNvSpPr/>
          <p:nvPr/>
        </p:nvSpPr>
        <p:spPr>
          <a:xfrm>
            <a:off x="1091714" y="932688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Cztery mechanizmy, które zamieniają przynależność do Metropolii na konkret w budżecie miasta i w codziennym życiu mieszkańców.</a:t>
            </a:r>
            <a:endParaRPr lang="en-US" sz="1400" dirty="0"/>
          </a:p>
        </p:txBody>
      </p:sp>
      <p:sp>
        <p:nvSpPr>
          <p:cNvPr id="16" name="Shape 5">
            <a:extLst>
              <a:ext uri="{FF2B5EF4-FFF2-40B4-BE49-F238E27FC236}">
                <a16:creationId xmlns:a16="http://schemas.microsoft.com/office/drawing/2014/main" id="{5882B34E-8CF4-174D-1A62-5D3F51DC3FE8}"/>
              </a:ext>
            </a:extLst>
          </p:cNvPr>
          <p:cNvSpPr/>
          <p:nvPr/>
        </p:nvSpPr>
        <p:spPr>
          <a:xfrm>
            <a:off x="566928" y="2011680"/>
            <a:ext cx="2599868" cy="2231136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20" name="Image 0" descr="assets/ic_bus_fuk.png">
            <a:extLst>
              <a:ext uri="{FF2B5EF4-FFF2-40B4-BE49-F238E27FC236}">
                <a16:creationId xmlns:a16="http://schemas.microsoft.com/office/drawing/2014/main" id="{7646B28F-3DE1-15DE-7A40-EC1CCE7AE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212848"/>
            <a:ext cx="365760" cy="365760"/>
          </a:xfrm>
          <a:prstGeom prst="rect">
            <a:avLst/>
          </a:prstGeom>
        </p:spPr>
      </p:pic>
      <p:sp>
        <p:nvSpPr>
          <p:cNvPr id="23" name="Text 6">
            <a:extLst>
              <a:ext uri="{FF2B5EF4-FFF2-40B4-BE49-F238E27FC236}">
                <a16:creationId xmlns:a16="http://schemas.microsoft.com/office/drawing/2014/main" id="{764FFD36-B1D3-E207-9CBB-B2CB0732FAD7}"/>
              </a:ext>
            </a:extLst>
          </p:cNvPr>
          <p:cNvSpPr/>
          <p:nvPr/>
        </p:nvSpPr>
        <p:spPr>
          <a:xfrm>
            <a:off x="822960" y="2670048"/>
            <a:ext cx="20878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Jeden organizator</a:t>
            </a:r>
            <a:endParaRPr lang="en-US" sz="1450" dirty="0">
              <a:solidFill>
                <a:srgbClr val="D8006F"/>
              </a:solidFill>
            </a:endParaRPr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E9428E06-852E-A0C2-27E3-DF058749976E}"/>
              </a:ext>
            </a:extLst>
          </p:cNvPr>
          <p:cNvSpPr/>
          <p:nvPr/>
        </p:nvSpPr>
        <p:spPr>
          <a:xfrm>
            <a:off x="822960" y="3163824"/>
            <a:ext cx="20878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Przewozy międzygminne, Metrorower i utrzymanie przystanków organizuje GZM </a:t>
            </a:r>
            <a:r>
              <a:rPr lang="pl-PL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miasto nie dubluje kursów ani struktur.</a:t>
            </a:r>
            <a:endParaRPr lang="en-US" sz="1050" dirty="0"/>
          </a:p>
        </p:txBody>
      </p:sp>
      <p:sp>
        <p:nvSpPr>
          <p:cNvPr id="30" name="Shape 8">
            <a:extLst>
              <a:ext uri="{FF2B5EF4-FFF2-40B4-BE49-F238E27FC236}">
                <a16:creationId xmlns:a16="http://schemas.microsoft.com/office/drawing/2014/main" id="{3496D367-0453-739C-67A0-E9231E217BB0}"/>
              </a:ext>
            </a:extLst>
          </p:cNvPr>
          <p:cNvSpPr/>
          <p:nvPr/>
        </p:nvSpPr>
        <p:spPr>
          <a:xfrm>
            <a:off x="3386252" y="2011680"/>
            <a:ext cx="2599868" cy="2231136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33" name="Image 1" descr="assets/ic_coins_sun.png">
            <a:extLst>
              <a:ext uri="{FF2B5EF4-FFF2-40B4-BE49-F238E27FC236}">
                <a16:creationId xmlns:a16="http://schemas.microsoft.com/office/drawing/2014/main" id="{59B35084-468C-8FE6-0AEB-81E50E31C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284" y="2212848"/>
            <a:ext cx="365760" cy="365760"/>
          </a:xfrm>
          <a:prstGeom prst="rect">
            <a:avLst/>
          </a:prstGeom>
        </p:spPr>
      </p:pic>
      <p:sp>
        <p:nvSpPr>
          <p:cNvPr id="37" name="Text 9">
            <a:extLst>
              <a:ext uri="{FF2B5EF4-FFF2-40B4-BE49-F238E27FC236}">
                <a16:creationId xmlns:a16="http://schemas.microsoft.com/office/drawing/2014/main" id="{31D48B76-BCAA-66A4-F8D9-E892D9947390}"/>
              </a:ext>
            </a:extLst>
          </p:cNvPr>
          <p:cNvSpPr/>
          <p:nvPr/>
        </p:nvSpPr>
        <p:spPr>
          <a:xfrm>
            <a:off x="3642284" y="2670048"/>
            <a:ext cx="20878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FFCC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Skala zakupowa</a:t>
            </a:r>
            <a:endParaRPr lang="en-US" sz="1450" dirty="0">
              <a:solidFill>
                <a:srgbClr val="FFCC00"/>
              </a:solidFill>
            </a:endParaRPr>
          </a:p>
        </p:txBody>
      </p:sp>
      <p:sp>
        <p:nvSpPr>
          <p:cNvPr id="40" name="Text 10">
            <a:extLst>
              <a:ext uri="{FF2B5EF4-FFF2-40B4-BE49-F238E27FC236}">
                <a16:creationId xmlns:a16="http://schemas.microsoft.com/office/drawing/2014/main" id="{0FCB3D27-94FA-0AA0-2ECF-7704107BA0DD}"/>
              </a:ext>
            </a:extLst>
          </p:cNvPr>
          <p:cNvSpPr/>
          <p:nvPr/>
        </p:nvSpPr>
        <p:spPr>
          <a:xfrm>
            <a:off x="3642284" y="3163824"/>
            <a:ext cx="20878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Wspólne przetargi dają cenę, jakiej pojedyncze miasto nie uzyska. Cena prądu w grupie spadła o ok. 34%.</a:t>
            </a:r>
            <a:endParaRPr lang="en-US" sz="1050" dirty="0"/>
          </a:p>
        </p:txBody>
      </p:sp>
      <p:sp>
        <p:nvSpPr>
          <p:cNvPr id="43" name="Shape 11">
            <a:extLst>
              <a:ext uri="{FF2B5EF4-FFF2-40B4-BE49-F238E27FC236}">
                <a16:creationId xmlns:a16="http://schemas.microsoft.com/office/drawing/2014/main" id="{03768985-047B-D4C3-CB14-EDBF54324906}"/>
              </a:ext>
            </a:extLst>
          </p:cNvPr>
          <p:cNvSpPr/>
          <p:nvPr/>
        </p:nvSpPr>
        <p:spPr>
          <a:xfrm>
            <a:off x="6205576" y="2011680"/>
            <a:ext cx="2599868" cy="2231136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6" name="Image 2" descr="assets/ic_lever_sun.png">
            <a:extLst>
              <a:ext uri="{FF2B5EF4-FFF2-40B4-BE49-F238E27FC236}">
                <a16:creationId xmlns:a16="http://schemas.microsoft.com/office/drawing/2014/main" id="{160772BF-9533-C1AF-B90C-F564D6F5CD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608" y="2212848"/>
            <a:ext cx="365760" cy="365760"/>
          </a:xfrm>
          <a:prstGeom prst="rect">
            <a:avLst/>
          </a:prstGeom>
        </p:spPr>
      </p:pic>
      <p:sp>
        <p:nvSpPr>
          <p:cNvPr id="50" name="Text 12">
            <a:extLst>
              <a:ext uri="{FF2B5EF4-FFF2-40B4-BE49-F238E27FC236}">
                <a16:creationId xmlns:a16="http://schemas.microsoft.com/office/drawing/2014/main" id="{5FF8A848-DFA4-4EB3-1C0D-5E2108B2BDCF}"/>
              </a:ext>
            </a:extLst>
          </p:cNvPr>
          <p:cNvSpPr/>
          <p:nvPr/>
        </p:nvSpPr>
        <p:spPr>
          <a:xfrm>
            <a:off x="6461608" y="2670048"/>
            <a:ext cx="20878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FFCC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Dostęp do pieniędzy</a:t>
            </a:r>
            <a:endParaRPr lang="en-US" sz="1450" dirty="0">
              <a:solidFill>
                <a:srgbClr val="FFCC00"/>
              </a:solidFill>
            </a:endParaRPr>
          </a:p>
        </p:txBody>
      </p:sp>
      <p:sp>
        <p:nvSpPr>
          <p:cNvPr id="54" name="Text 13">
            <a:extLst>
              <a:ext uri="{FF2B5EF4-FFF2-40B4-BE49-F238E27FC236}">
                <a16:creationId xmlns:a16="http://schemas.microsoft.com/office/drawing/2014/main" id="{F356880A-312D-19AD-472F-820DC51B07AC}"/>
              </a:ext>
            </a:extLst>
          </p:cNvPr>
          <p:cNvSpPr/>
          <p:nvPr/>
        </p:nvSpPr>
        <p:spPr>
          <a:xfrm>
            <a:off x="6461608" y="3163824"/>
            <a:ext cx="20878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Środki metropolitalne otwierają dofinansowania z UE, KPO i </a:t>
            </a:r>
            <a:r>
              <a:rPr lang="en-US" sz="1050" dirty="0" err="1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NFOŚiGW</a:t>
            </a:r>
            <a:r>
              <a:rPr lang="en-US" sz="105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5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jak 75 mln zł w „Jedziemy na prąd”.</a:t>
            </a:r>
            <a:endParaRPr lang="en-US" sz="1050" dirty="0"/>
          </a:p>
        </p:txBody>
      </p:sp>
      <p:sp>
        <p:nvSpPr>
          <p:cNvPr id="57" name="Shape 14">
            <a:extLst>
              <a:ext uri="{FF2B5EF4-FFF2-40B4-BE49-F238E27FC236}">
                <a16:creationId xmlns:a16="http://schemas.microsoft.com/office/drawing/2014/main" id="{C72AE59A-89A3-A4BA-808E-02A7A82DDC62}"/>
              </a:ext>
            </a:extLst>
          </p:cNvPr>
          <p:cNvSpPr/>
          <p:nvPr/>
        </p:nvSpPr>
        <p:spPr>
          <a:xfrm>
            <a:off x="9024899" y="2011680"/>
            <a:ext cx="2599868" cy="2231136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59" name="Image 3" descr="assets/ic_ticket_fuk.png">
            <a:extLst>
              <a:ext uri="{FF2B5EF4-FFF2-40B4-BE49-F238E27FC236}">
                <a16:creationId xmlns:a16="http://schemas.microsoft.com/office/drawing/2014/main" id="{607A2D50-118B-A55F-BC19-753D36B71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0931" y="2212848"/>
            <a:ext cx="365760" cy="365760"/>
          </a:xfrm>
          <a:prstGeom prst="rect">
            <a:avLst/>
          </a:prstGeom>
        </p:spPr>
      </p:pic>
      <p:sp>
        <p:nvSpPr>
          <p:cNvPr id="63" name="Text 15">
            <a:extLst>
              <a:ext uri="{FF2B5EF4-FFF2-40B4-BE49-F238E27FC236}">
                <a16:creationId xmlns:a16="http://schemas.microsoft.com/office/drawing/2014/main" id="{37E3BF79-DA24-9CDF-94EA-C8E58735F205}"/>
              </a:ext>
            </a:extLst>
          </p:cNvPr>
          <p:cNvSpPr/>
          <p:nvPr/>
        </p:nvSpPr>
        <p:spPr>
          <a:xfrm>
            <a:off x="9280931" y="2670048"/>
            <a:ext cx="20878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Wspólny standard</a:t>
            </a:r>
            <a:endParaRPr lang="en-US" sz="1450" dirty="0">
              <a:solidFill>
                <a:srgbClr val="D8006F"/>
              </a:solidFill>
            </a:endParaRPr>
          </a:p>
        </p:txBody>
      </p:sp>
      <p:sp>
        <p:nvSpPr>
          <p:cNvPr id="67" name="Text 16">
            <a:extLst>
              <a:ext uri="{FF2B5EF4-FFF2-40B4-BE49-F238E27FC236}">
                <a16:creationId xmlns:a16="http://schemas.microsoft.com/office/drawing/2014/main" id="{0009F7D0-8A80-6221-2EAF-FAAB94AE2C94}"/>
              </a:ext>
            </a:extLst>
          </p:cNvPr>
          <p:cNvSpPr/>
          <p:nvPr/>
        </p:nvSpPr>
        <p:spPr>
          <a:xfrm>
            <a:off x="9280931" y="3163824"/>
            <a:ext cx="208780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Jeden bilet, jedna </a:t>
            </a:r>
            <a:r>
              <a:rPr lang="en-US" sz="105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taryfa</a:t>
            </a: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pl-PL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5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porównywalny standard pojazdów na obszarze 41 gmin.</a:t>
            </a:r>
            <a:endParaRPr lang="en-US" sz="1050" dirty="0"/>
          </a:p>
        </p:txBody>
      </p:sp>
      <p:sp>
        <p:nvSpPr>
          <p:cNvPr id="78" name="Text 18">
            <a:extLst>
              <a:ext uri="{FF2B5EF4-FFF2-40B4-BE49-F238E27FC236}">
                <a16:creationId xmlns:a16="http://schemas.microsoft.com/office/drawing/2014/main" id="{9E086BB6-606E-5401-1AF4-024B5D6BE6DF}"/>
              </a:ext>
            </a:extLst>
          </p:cNvPr>
          <p:cNvSpPr/>
          <p:nvPr/>
        </p:nvSpPr>
        <p:spPr>
          <a:xfrm>
            <a:off x="950976" y="4773168"/>
            <a:ext cx="10289743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8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Osobno bylibyśmy 41 rozkładami jazdy. Razem jesteśmy jedną </a:t>
            </a:r>
            <a:r>
              <a:rPr lang="en-US" sz="1800" b="1" dirty="0" err="1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siecią</a:t>
            </a:r>
            <a:r>
              <a:rPr lang="en-US" sz="18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</a:t>
            </a:r>
            <a:r>
              <a:rPr lang="pl-PL" sz="18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-</a:t>
            </a:r>
            <a:r>
              <a:rPr lang="en-US" sz="18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a Sosnowiec jest jednym z miast, przez które biegną jej najważniejsze inwestycje.</a:t>
            </a:r>
            <a:endParaRPr lang="en-US" sz="1800" dirty="0">
              <a:solidFill>
                <a:srgbClr val="002C58"/>
              </a:solidFill>
            </a:endParaRPr>
          </a:p>
        </p:txBody>
      </p:sp>
      <p:sp>
        <p:nvSpPr>
          <p:cNvPr id="82" name="Text 19">
            <a:extLst>
              <a:ext uri="{FF2B5EF4-FFF2-40B4-BE49-F238E27FC236}">
                <a16:creationId xmlns:a16="http://schemas.microsoft.com/office/drawing/2014/main" id="{1E72DA59-3454-5E3A-EB22-C543DAD5D33A}"/>
              </a:ext>
            </a:extLst>
          </p:cNvPr>
          <p:cNvSpPr/>
          <p:nvPr/>
        </p:nvSpPr>
        <p:spPr>
          <a:xfrm>
            <a:off x="566928" y="627735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BILANS</a:t>
            </a:r>
            <a:endParaRPr lang="en-US" sz="850" dirty="0"/>
          </a:p>
        </p:txBody>
      </p:sp>
      <p:pic>
        <p:nvPicPr>
          <p:cNvPr id="3" name="Image 2" descr="assets/logotyp_h_fuksja.png">
            <a:extLst>
              <a:ext uri="{FF2B5EF4-FFF2-40B4-BE49-F238E27FC236}">
                <a16:creationId xmlns:a16="http://schemas.microsoft.com/office/drawing/2014/main" id="{7767CF8A-DB7A-380E-E76B-341AF1C7C7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1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22D8AC-9448-5C2C-5072-BC53296E7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2">
            <a:extLst>
              <a:ext uri="{FF2B5EF4-FFF2-40B4-BE49-F238E27FC236}">
                <a16:creationId xmlns:a16="http://schemas.microsoft.com/office/drawing/2014/main" id="{03260631-F512-44FF-E67C-F7B2AF2B6C2B}"/>
              </a:ext>
            </a:extLst>
          </p:cNvPr>
          <p:cNvSpPr/>
          <p:nvPr/>
        </p:nvSpPr>
        <p:spPr>
          <a:xfrm>
            <a:off x="2967685" y="210311"/>
            <a:ext cx="11057839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2E2C5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Od transportu do polityki rozwoju</a:t>
            </a:r>
            <a:endParaRPr lang="en-US" sz="2900" dirty="0">
              <a:solidFill>
                <a:srgbClr val="2E2C5E"/>
              </a:solidFill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D195F6EF-739C-1272-1495-D855F7CF06C0}"/>
              </a:ext>
            </a:extLst>
          </p:cNvPr>
          <p:cNvSpPr/>
          <p:nvPr/>
        </p:nvSpPr>
        <p:spPr>
          <a:xfrm>
            <a:off x="978408" y="1161288"/>
            <a:ext cx="1083723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lipca 2026 r. Prezydent podpisał nowelizację ustawy metropolitalnej. Od 31 lipca GZM może działać w sześciu nowych obszarach.</a:t>
            </a:r>
            <a:endParaRPr lang="en-US" sz="135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8D03376F-5983-9D92-DB28-A7E85EA99A08}"/>
              </a:ext>
            </a:extLst>
          </p:cNvPr>
          <p:cNvSpPr/>
          <p:nvPr/>
        </p:nvSpPr>
        <p:spPr>
          <a:xfrm>
            <a:off x="573329" y="2029968"/>
            <a:ext cx="3539642" cy="1188720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>
              <a:solidFill>
                <a:srgbClr val="2E2C5E"/>
              </a:solidFill>
            </a:endParaRPr>
          </a:p>
        </p:txBody>
      </p:sp>
      <p:pic>
        <p:nvPicPr>
          <p:cNvPr id="18" name="Image 1" descr="assets/ic_coins_sun.png">
            <a:extLst>
              <a:ext uri="{FF2B5EF4-FFF2-40B4-BE49-F238E27FC236}">
                <a16:creationId xmlns:a16="http://schemas.microsoft.com/office/drawing/2014/main" id="{D3570798-9E5F-732F-99F8-4A21C4F80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73" y="2249424"/>
            <a:ext cx="347472" cy="347472"/>
          </a:xfrm>
          <a:prstGeom prst="rect">
            <a:avLst/>
          </a:prstGeom>
        </p:spPr>
      </p:pic>
      <p:sp>
        <p:nvSpPr>
          <p:cNvPr id="21" name="Text 5">
            <a:extLst>
              <a:ext uri="{FF2B5EF4-FFF2-40B4-BE49-F238E27FC236}">
                <a16:creationId xmlns:a16="http://schemas.microsoft.com/office/drawing/2014/main" id="{E140A384-6947-6913-6090-10D4BBC5BA75}"/>
              </a:ext>
            </a:extLst>
          </p:cNvPr>
          <p:cNvSpPr/>
          <p:nvPr/>
        </p:nvSpPr>
        <p:spPr>
          <a:xfrm>
            <a:off x="1268273" y="2286000"/>
            <a:ext cx="260695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Gospodarka i innowacje</a:t>
            </a:r>
            <a:endParaRPr lang="en-US" sz="1300" dirty="0"/>
          </a:p>
        </p:txBody>
      </p:sp>
      <p:sp>
        <p:nvSpPr>
          <p:cNvPr id="24" name="Text 6">
            <a:extLst>
              <a:ext uri="{FF2B5EF4-FFF2-40B4-BE49-F238E27FC236}">
                <a16:creationId xmlns:a16="http://schemas.microsoft.com/office/drawing/2014/main" id="{ABAD631A-1CD6-6ECF-61FA-53D459C846BB}"/>
              </a:ext>
            </a:extLst>
          </p:cNvPr>
          <p:cNvSpPr/>
          <p:nvPr/>
        </p:nvSpPr>
        <p:spPr>
          <a:xfrm>
            <a:off x="811073" y="2688336"/>
            <a:ext cx="30641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Wspólna oferta inwestycyjna i akwizycja firm.</a:t>
            </a:r>
            <a:endParaRPr lang="en-US" sz="1050" dirty="0"/>
          </a:p>
        </p:txBody>
      </p:sp>
      <p:sp>
        <p:nvSpPr>
          <p:cNvPr id="27" name="Shape 7">
            <a:extLst>
              <a:ext uri="{FF2B5EF4-FFF2-40B4-BE49-F238E27FC236}">
                <a16:creationId xmlns:a16="http://schemas.microsoft.com/office/drawing/2014/main" id="{9F73D2AE-C2AA-B3B7-69D1-3F34B40296DB}"/>
              </a:ext>
            </a:extLst>
          </p:cNvPr>
          <p:cNvSpPr/>
          <p:nvPr/>
        </p:nvSpPr>
        <p:spPr>
          <a:xfrm>
            <a:off x="4332427" y="2029968"/>
            <a:ext cx="3539642" cy="1188720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>
              <a:solidFill>
                <a:srgbClr val="2E2C5E"/>
              </a:solidFill>
            </a:endParaRPr>
          </a:p>
        </p:txBody>
      </p:sp>
      <p:pic>
        <p:nvPicPr>
          <p:cNvPr id="29" name="Image 2" descr="assets/ic_bolt_sun.png">
            <a:extLst>
              <a:ext uri="{FF2B5EF4-FFF2-40B4-BE49-F238E27FC236}">
                <a16:creationId xmlns:a16="http://schemas.microsoft.com/office/drawing/2014/main" id="{0FD4C582-B608-E573-952E-C37AF7775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171" y="2249424"/>
            <a:ext cx="347472" cy="347472"/>
          </a:xfrm>
          <a:prstGeom prst="rect">
            <a:avLst/>
          </a:prstGeom>
        </p:spPr>
      </p:pic>
      <p:sp>
        <p:nvSpPr>
          <p:cNvPr id="32" name="Text 8">
            <a:extLst>
              <a:ext uri="{FF2B5EF4-FFF2-40B4-BE49-F238E27FC236}">
                <a16:creationId xmlns:a16="http://schemas.microsoft.com/office/drawing/2014/main" id="{5ADFA552-D327-0780-A9E8-2FB2BEA970D3}"/>
              </a:ext>
            </a:extLst>
          </p:cNvPr>
          <p:cNvSpPr/>
          <p:nvPr/>
        </p:nvSpPr>
        <p:spPr>
          <a:xfrm>
            <a:off x="5027371" y="2286000"/>
            <a:ext cx="260695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Transformacja energetyczna</a:t>
            </a:r>
            <a:endParaRPr lang="en-US" sz="1300" dirty="0"/>
          </a:p>
        </p:txBody>
      </p:sp>
      <p:sp>
        <p:nvSpPr>
          <p:cNvPr id="35" name="Text 9">
            <a:extLst>
              <a:ext uri="{FF2B5EF4-FFF2-40B4-BE49-F238E27FC236}">
                <a16:creationId xmlns:a16="http://schemas.microsoft.com/office/drawing/2014/main" id="{C9A4FABB-33A7-4964-46EC-EBB3F60179CD}"/>
              </a:ext>
            </a:extLst>
          </p:cNvPr>
          <p:cNvSpPr/>
          <p:nvPr/>
        </p:nvSpPr>
        <p:spPr>
          <a:xfrm>
            <a:off x="4570171" y="2688336"/>
            <a:ext cx="30641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Krok dalej niż zakupy </a:t>
            </a:r>
            <a:r>
              <a:rPr lang="en-US" sz="10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grupowe</a:t>
            </a: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własne źródła.</a:t>
            </a:r>
            <a:endParaRPr lang="en-US" sz="1050" dirty="0"/>
          </a:p>
        </p:txBody>
      </p:sp>
      <p:sp>
        <p:nvSpPr>
          <p:cNvPr id="38" name="Shape 10">
            <a:extLst>
              <a:ext uri="{FF2B5EF4-FFF2-40B4-BE49-F238E27FC236}">
                <a16:creationId xmlns:a16="http://schemas.microsoft.com/office/drawing/2014/main" id="{C5B55CA4-C455-9A20-A545-05994964028A}"/>
              </a:ext>
            </a:extLst>
          </p:cNvPr>
          <p:cNvSpPr/>
          <p:nvPr/>
        </p:nvSpPr>
        <p:spPr>
          <a:xfrm>
            <a:off x="8091526" y="2029968"/>
            <a:ext cx="3539642" cy="1188720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>
              <a:solidFill>
                <a:srgbClr val="2E2C5E"/>
              </a:solidFill>
            </a:endParaRPr>
          </a:p>
        </p:txBody>
      </p:sp>
      <p:pic>
        <p:nvPicPr>
          <p:cNvPr id="41" name="Image 3" descr="assets/ic_people_sun.png">
            <a:extLst>
              <a:ext uri="{FF2B5EF4-FFF2-40B4-BE49-F238E27FC236}">
                <a16:creationId xmlns:a16="http://schemas.microsoft.com/office/drawing/2014/main" id="{49126E51-D04A-264F-2C0E-41B56D5E0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9270" y="2249424"/>
            <a:ext cx="347472" cy="347472"/>
          </a:xfrm>
          <a:prstGeom prst="rect">
            <a:avLst/>
          </a:prstGeom>
        </p:spPr>
      </p:pic>
      <p:sp>
        <p:nvSpPr>
          <p:cNvPr id="44" name="Text 11">
            <a:extLst>
              <a:ext uri="{FF2B5EF4-FFF2-40B4-BE49-F238E27FC236}">
                <a16:creationId xmlns:a16="http://schemas.microsoft.com/office/drawing/2014/main" id="{D882E04D-BE18-3875-A26F-01859DCADDC5}"/>
              </a:ext>
            </a:extLst>
          </p:cNvPr>
          <p:cNvSpPr/>
          <p:nvPr/>
        </p:nvSpPr>
        <p:spPr>
          <a:xfrm>
            <a:off x="8786470" y="2286000"/>
            <a:ext cx="260695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Rynek pracy</a:t>
            </a:r>
            <a:endParaRPr lang="en-US" sz="1300" dirty="0"/>
          </a:p>
        </p:txBody>
      </p:sp>
      <p:sp>
        <p:nvSpPr>
          <p:cNvPr id="47" name="Text 12">
            <a:extLst>
              <a:ext uri="{FF2B5EF4-FFF2-40B4-BE49-F238E27FC236}">
                <a16:creationId xmlns:a16="http://schemas.microsoft.com/office/drawing/2014/main" id="{CBEC4919-A841-C3F6-160C-7A9EBABC9E3D}"/>
              </a:ext>
            </a:extLst>
          </p:cNvPr>
          <p:cNvSpPr/>
          <p:nvPr/>
        </p:nvSpPr>
        <p:spPr>
          <a:xfrm>
            <a:off x="8329270" y="2688336"/>
            <a:ext cx="30641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Aktywizacja zawodowa w </a:t>
            </a:r>
            <a:r>
              <a:rPr lang="en-US" sz="10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skali</a:t>
            </a: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całego obszaru metropolitalnego</a:t>
            </a: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50" dirty="0"/>
          </a:p>
        </p:txBody>
      </p:sp>
      <p:sp>
        <p:nvSpPr>
          <p:cNvPr id="49" name="Shape 13">
            <a:extLst>
              <a:ext uri="{FF2B5EF4-FFF2-40B4-BE49-F238E27FC236}">
                <a16:creationId xmlns:a16="http://schemas.microsoft.com/office/drawing/2014/main" id="{809DEB3F-E715-7A37-C0BC-E5AE9DD903EA}"/>
              </a:ext>
            </a:extLst>
          </p:cNvPr>
          <p:cNvSpPr/>
          <p:nvPr/>
        </p:nvSpPr>
        <p:spPr>
          <a:xfrm>
            <a:off x="573329" y="3419856"/>
            <a:ext cx="3539642" cy="1188720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>
              <a:solidFill>
                <a:srgbClr val="2E2C5E"/>
              </a:solidFill>
            </a:endParaRPr>
          </a:p>
        </p:txBody>
      </p:sp>
      <p:pic>
        <p:nvPicPr>
          <p:cNvPr id="52" name="Image 4" descr="assets/ic_cap_sun.png">
            <a:extLst>
              <a:ext uri="{FF2B5EF4-FFF2-40B4-BE49-F238E27FC236}">
                <a16:creationId xmlns:a16="http://schemas.microsoft.com/office/drawing/2014/main" id="{342B6D81-4F4E-65F3-33D9-5805BC209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073" y="3639312"/>
            <a:ext cx="347472" cy="347472"/>
          </a:xfrm>
          <a:prstGeom prst="rect">
            <a:avLst/>
          </a:prstGeom>
        </p:spPr>
      </p:pic>
      <p:sp>
        <p:nvSpPr>
          <p:cNvPr id="55" name="Text 14">
            <a:extLst>
              <a:ext uri="{FF2B5EF4-FFF2-40B4-BE49-F238E27FC236}">
                <a16:creationId xmlns:a16="http://schemas.microsoft.com/office/drawing/2014/main" id="{9882280F-0D8F-501C-2087-B03CBC1AD36F}"/>
              </a:ext>
            </a:extLst>
          </p:cNvPr>
          <p:cNvSpPr/>
          <p:nvPr/>
        </p:nvSpPr>
        <p:spPr>
          <a:xfrm>
            <a:off x="1268273" y="3675888"/>
            <a:ext cx="260695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Edukacja i uczelnie</a:t>
            </a:r>
            <a:endParaRPr lang="en-US" sz="1300" dirty="0"/>
          </a:p>
        </p:txBody>
      </p:sp>
      <p:sp>
        <p:nvSpPr>
          <p:cNvPr id="58" name="Text 15">
            <a:extLst>
              <a:ext uri="{FF2B5EF4-FFF2-40B4-BE49-F238E27FC236}">
                <a16:creationId xmlns:a16="http://schemas.microsoft.com/office/drawing/2014/main" id="{5A407221-3F59-350B-9837-C36C7636E2AB}"/>
              </a:ext>
            </a:extLst>
          </p:cNvPr>
          <p:cNvSpPr/>
          <p:nvPr/>
        </p:nvSpPr>
        <p:spPr>
          <a:xfrm>
            <a:off x="811073" y="4078224"/>
            <a:ext cx="30641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Rozwinięcie Akademii Metropolitalnej i Funduszu Nauki.</a:t>
            </a:r>
            <a:endParaRPr lang="en-US" sz="1050" dirty="0"/>
          </a:p>
        </p:txBody>
      </p:sp>
      <p:sp>
        <p:nvSpPr>
          <p:cNvPr id="61" name="Shape 16">
            <a:extLst>
              <a:ext uri="{FF2B5EF4-FFF2-40B4-BE49-F238E27FC236}">
                <a16:creationId xmlns:a16="http://schemas.microsoft.com/office/drawing/2014/main" id="{E865C800-789A-D078-1615-D1934936779B}"/>
              </a:ext>
            </a:extLst>
          </p:cNvPr>
          <p:cNvSpPr/>
          <p:nvPr/>
        </p:nvSpPr>
        <p:spPr>
          <a:xfrm>
            <a:off x="4332427" y="3419856"/>
            <a:ext cx="3539642" cy="1188720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>
              <a:solidFill>
                <a:srgbClr val="2E2C5E"/>
              </a:solidFill>
            </a:endParaRPr>
          </a:p>
        </p:txBody>
      </p:sp>
      <p:pic>
        <p:nvPicPr>
          <p:cNvPr id="64" name="Image 5" descr="assets/ic_culture_sun.png">
            <a:extLst>
              <a:ext uri="{FF2B5EF4-FFF2-40B4-BE49-F238E27FC236}">
                <a16:creationId xmlns:a16="http://schemas.microsoft.com/office/drawing/2014/main" id="{6BC0170E-5F46-14C1-C819-D77E585B7D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0171" y="3639312"/>
            <a:ext cx="347472" cy="347472"/>
          </a:xfrm>
          <a:prstGeom prst="rect">
            <a:avLst/>
          </a:prstGeom>
        </p:spPr>
      </p:pic>
      <p:sp>
        <p:nvSpPr>
          <p:cNvPr id="66" name="Text 17">
            <a:extLst>
              <a:ext uri="{FF2B5EF4-FFF2-40B4-BE49-F238E27FC236}">
                <a16:creationId xmlns:a16="http://schemas.microsoft.com/office/drawing/2014/main" id="{EB8D7289-95C1-231E-ED95-BED55A5F3D87}"/>
              </a:ext>
            </a:extLst>
          </p:cNvPr>
          <p:cNvSpPr/>
          <p:nvPr/>
        </p:nvSpPr>
        <p:spPr>
          <a:xfrm>
            <a:off x="5027371" y="3675888"/>
            <a:ext cx="260695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Kultura</a:t>
            </a:r>
            <a:endParaRPr lang="en-US" sz="1300" dirty="0"/>
          </a:p>
        </p:txBody>
      </p:sp>
      <p:sp>
        <p:nvSpPr>
          <p:cNvPr id="69" name="Text 18">
            <a:extLst>
              <a:ext uri="{FF2B5EF4-FFF2-40B4-BE49-F238E27FC236}">
                <a16:creationId xmlns:a16="http://schemas.microsoft.com/office/drawing/2014/main" id="{163DFA52-2D34-3DE7-9C3A-27C09A080E86}"/>
              </a:ext>
            </a:extLst>
          </p:cNvPr>
          <p:cNvSpPr/>
          <p:nvPr/>
        </p:nvSpPr>
        <p:spPr>
          <a:xfrm>
            <a:off x="4570171" y="4078224"/>
            <a:ext cx="30641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Wspólny obieg wydarzeń i promocja kulturalna.</a:t>
            </a:r>
            <a:endParaRPr lang="en-US" sz="1050" dirty="0"/>
          </a:p>
        </p:txBody>
      </p:sp>
      <p:sp>
        <p:nvSpPr>
          <p:cNvPr id="71" name="Shape 19">
            <a:extLst>
              <a:ext uri="{FF2B5EF4-FFF2-40B4-BE49-F238E27FC236}">
                <a16:creationId xmlns:a16="http://schemas.microsoft.com/office/drawing/2014/main" id="{4639A148-DB53-91EB-F4B8-8B6213FCEEE9}"/>
              </a:ext>
            </a:extLst>
          </p:cNvPr>
          <p:cNvSpPr/>
          <p:nvPr/>
        </p:nvSpPr>
        <p:spPr>
          <a:xfrm>
            <a:off x="8091526" y="3419856"/>
            <a:ext cx="3539642" cy="1188720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>
              <a:solidFill>
                <a:srgbClr val="2E2C5E"/>
              </a:solidFill>
            </a:endParaRPr>
          </a:p>
        </p:txBody>
      </p:sp>
      <p:pic>
        <p:nvPicPr>
          <p:cNvPr id="73" name="Image 6" descr="assets/ic_recycle_sun.png">
            <a:extLst>
              <a:ext uri="{FF2B5EF4-FFF2-40B4-BE49-F238E27FC236}">
                <a16:creationId xmlns:a16="http://schemas.microsoft.com/office/drawing/2014/main" id="{F5640ED7-95C2-4FEC-4B1A-ACC3C3861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9270" y="3639312"/>
            <a:ext cx="347472" cy="347472"/>
          </a:xfrm>
          <a:prstGeom prst="rect">
            <a:avLst/>
          </a:prstGeom>
        </p:spPr>
      </p:pic>
      <p:sp>
        <p:nvSpPr>
          <p:cNvPr id="75" name="Text 20">
            <a:extLst>
              <a:ext uri="{FF2B5EF4-FFF2-40B4-BE49-F238E27FC236}">
                <a16:creationId xmlns:a16="http://schemas.microsoft.com/office/drawing/2014/main" id="{1830AFED-B065-21B1-9751-CD11DC8EC918}"/>
              </a:ext>
            </a:extLst>
          </p:cNvPr>
          <p:cNvSpPr/>
          <p:nvPr/>
        </p:nvSpPr>
        <p:spPr>
          <a:xfrm>
            <a:off x="8786470" y="3675888"/>
            <a:ext cx="260695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Gospodarka komunalna</a:t>
            </a:r>
            <a:endParaRPr lang="en-US" sz="1300" dirty="0"/>
          </a:p>
        </p:txBody>
      </p:sp>
      <p:sp>
        <p:nvSpPr>
          <p:cNvPr id="77" name="Text 21">
            <a:extLst>
              <a:ext uri="{FF2B5EF4-FFF2-40B4-BE49-F238E27FC236}">
                <a16:creationId xmlns:a16="http://schemas.microsoft.com/office/drawing/2014/main" id="{BBA54B2B-0EC5-490D-1390-C4489A7FD0D5}"/>
              </a:ext>
            </a:extLst>
          </p:cNvPr>
          <p:cNvSpPr/>
          <p:nvPr/>
        </p:nvSpPr>
        <p:spPr>
          <a:xfrm>
            <a:off x="8329270" y="4078224"/>
            <a:ext cx="30641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Odpady w skali 41 </a:t>
            </a:r>
            <a:r>
              <a:rPr lang="en-US" sz="105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gmin</a:t>
            </a: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większy wolumen w przetargu.</a:t>
            </a:r>
            <a:endParaRPr lang="en-US" sz="1050" dirty="0"/>
          </a:p>
        </p:txBody>
      </p:sp>
      <p:sp>
        <p:nvSpPr>
          <p:cNvPr id="86" name="Text 23">
            <a:extLst>
              <a:ext uri="{FF2B5EF4-FFF2-40B4-BE49-F238E27FC236}">
                <a16:creationId xmlns:a16="http://schemas.microsoft.com/office/drawing/2014/main" id="{1BF9BAD3-B594-7E2C-6852-51BA52514684}"/>
              </a:ext>
            </a:extLst>
          </p:cNvPr>
          <p:cNvSpPr/>
          <p:nvPr/>
        </p:nvSpPr>
        <p:spPr>
          <a:xfrm>
            <a:off x="2483052" y="5029200"/>
            <a:ext cx="10289743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Reguła działania:  </a:t>
            </a:r>
            <a:r>
              <a:rPr lang="en-US" sz="1700" b="1" dirty="0">
                <a:solidFill>
                  <a:srgbClr val="FFCC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wspólnie tam, gdzie osobno jest drożej lub słabiej.</a:t>
            </a:r>
            <a:endParaRPr lang="en-US" sz="1700" dirty="0">
              <a:solidFill>
                <a:srgbClr val="FFCC00"/>
              </a:solidFill>
            </a:endParaRPr>
          </a:p>
        </p:txBody>
      </p:sp>
      <p:sp>
        <p:nvSpPr>
          <p:cNvPr id="98" name="Text 26">
            <a:extLst>
              <a:ext uri="{FF2B5EF4-FFF2-40B4-BE49-F238E27FC236}">
                <a16:creationId xmlns:a16="http://schemas.microsoft.com/office/drawing/2014/main" id="{CFC4CD95-BA31-A1D6-BD94-90A37ED985B2}"/>
              </a:ext>
            </a:extLst>
          </p:cNvPr>
          <p:cNvSpPr/>
          <p:nvPr/>
        </p:nvSpPr>
        <p:spPr>
          <a:xfrm>
            <a:off x="566928" y="627735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2E2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HORYZONT 2026+</a:t>
            </a:r>
            <a:endParaRPr lang="en-US" sz="850" dirty="0">
              <a:solidFill>
                <a:srgbClr val="2E2C5E"/>
              </a:solidFill>
            </a:endParaRPr>
          </a:p>
        </p:txBody>
      </p:sp>
      <p:sp>
        <p:nvSpPr>
          <p:cNvPr id="100" name="Shape 27">
            <a:extLst>
              <a:ext uri="{FF2B5EF4-FFF2-40B4-BE49-F238E27FC236}">
                <a16:creationId xmlns:a16="http://schemas.microsoft.com/office/drawing/2014/main" id="{A182832B-016E-259B-ED11-64F07B1ECB79}"/>
              </a:ext>
            </a:extLst>
          </p:cNvPr>
          <p:cNvSpPr/>
          <p:nvPr/>
        </p:nvSpPr>
        <p:spPr>
          <a:xfrm>
            <a:off x="5138928" y="6439669"/>
            <a:ext cx="5193792" cy="0"/>
          </a:xfrm>
          <a:prstGeom prst="line">
            <a:avLst/>
          </a:prstGeom>
          <a:noFill/>
          <a:ln w="9525">
            <a:solidFill>
              <a:srgbClr val="FFFFFF">
                <a:alpha val="32000"/>
              </a:srgbClr>
            </a:solidFill>
            <a:prstDash val="solid"/>
          </a:ln>
        </p:spPr>
        <p:txBody>
          <a:bodyPr/>
          <a:lstStyle/>
          <a:p>
            <a:endParaRPr lang="pl-PL">
              <a:solidFill>
                <a:srgbClr val="2E2C5E"/>
              </a:solidFill>
            </a:endParaRPr>
          </a:p>
        </p:txBody>
      </p:sp>
      <p:pic>
        <p:nvPicPr>
          <p:cNvPr id="106" name="Image 9" descr="assets/logotyp_h_white.png">
            <a:extLst>
              <a:ext uri="{FF2B5EF4-FFF2-40B4-BE49-F238E27FC236}">
                <a16:creationId xmlns:a16="http://schemas.microsoft.com/office/drawing/2014/main" id="{7DE36441-9927-AD7B-7A4D-902F443920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61320" y="6286500"/>
            <a:ext cx="1078992" cy="184709"/>
          </a:xfrm>
          <a:prstGeom prst="rect">
            <a:avLst/>
          </a:prstGeom>
        </p:spPr>
      </p:pic>
      <p:pic>
        <p:nvPicPr>
          <p:cNvPr id="3" name="Image 2" descr="assets/logotyp_h_fuksja.png">
            <a:extLst>
              <a:ext uri="{FF2B5EF4-FFF2-40B4-BE49-F238E27FC236}">
                <a16:creationId xmlns:a16="http://schemas.microsoft.com/office/drawing/2014/main" id="{18FF9493-9DA8-A3A8-5F66-EA67B5265D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0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0" descr="assets/raster_white.png">
            <a:extLst>
              <a:ext uri="{FF2B5EF4-FFF2-40B4-BE49-F238E27FC236}">
                <a16:creationId xmlns:a16="http://schemas.microsoft.com/office/drawing/2014/main" id="{830C7EA1-928C-86A6-7701-7F3929347CD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50800" dir="5400000" algn="ctr" rotWithShape="0">
              <a:srgbClr val="002060"/>
            </a:outerShdw>
          </a:effectLst>
        </p:spPr>
      </p:pic>
      <p:sp>
        <p:nvSpPr>
          <p:cNvPr id="26" name="Text 0">
            <a:extLst>
              <a:ext uri="{FF2B5EF4-FFF2-40B4-BE49-F238E27FC236}">
                <a16:creationId xmlns:a16="http://schemas.microsoft.com/office/drawing/2014/main" id="{E1897E08-95B8-12E6-92D3-0F835182AC69}"/>
              </a:ext>
            </a:extLst>
          </p:cNvPr>
          <p:cNvSpPr/>
          <p:nvPr/>
        </p:nvSpPr>
        <p:spPr>
          <a:xfrm>
            <a:off x="566623" y="1883664"/>
            <a:ext cx="10972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Granica miasta</a:t>
            </a:r>
            <a:endParaRPr lang="en-US" sz="4400" dirty="0"/>
          </a:p>
          <a:p>
            <a:pPr marL="0" indent="0" algn="ctr">
              <a:lnSpc>
                <a:spcPts val="5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nie jest granicą </a:t>
            </a:r>
            <a:r>
              <a:rPr lang="en-US" sz="44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codzienności</a:t>
            </a:r>
            <a:r>
              <a:rPr lang="en-US" sz="44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.</a:t>
            </a:r>
            <a:endParaRPr lang="en-US" sz="4400" dirty="0"/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13AC3026-D898-44E0-7B53-7A9D60548CB5}"/>
              </a:ext>
            </a:extLst>
          </p:cNvPr>
          <p:cNvSpPr/>
          <p:nvPr/>
        </p:nvSpPr>
        <p:spPr>
          <a:xfrm>
            <a:off x="566623" y="374904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Mieszkaniec Sosnowca dojeżdża do pracy, szkoły i szpitala tak, jakby granic administracyjnych nie było.</a:t>
            </a:r>
            <a:endParaRPr lang="en-US" sz="1600" dirty="0"/>
          </a:p>
          <a:p>
            <a:pPr marL="0" indent="0" algn="ctr">
              <a:lnSpc>
                <a:spcPts val="24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Dlatego transport, rower, energia i promocja są organizowane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 skali 41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gmin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nie 41 razy osobno.</a:t>
            </a:r>
            <a:endParaRPr lang="en-US" sz="1600" dirty="0"/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F849F902-CB83-D5B8-D689-DC306FA91FBA}"/>
              </a:ext>
            </a:extLst>
          </p:cNvPr>
          <p:cNvSpPr/>
          <p:nvPr/>
        </p:nvSpPr>
        <p:spPr>
          <a:xfrm>
            <a:off x="566623" y="4974336"/>
            <a:ext cx="10972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350" dirty="0">
                <a:solidFill>
                  <a:srgbClr val="D80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</a:t>
            </a:r>
            <a:r>
              <a:rPr lang="en-US" sz="1350" dirty="0" err="1">
                <a:solidFill>
                  <a:srgbClr val="D80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spólna</a:t>
            </a:r>
            <a:r>
              <a:rPr lang="en-US" sz="1350" dirty="0">
                <a:solidFill>
                  <a:srgbClr val="D80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organizacja  ·  wspólna taryfa  ·  wspólne przetargi  ·  wspólne projekty</a:t>
            </a:r>
            <a:endParaRPr lang="en-US" sz="1350" dirty="0">
              <a:solidFill>
                <a:srgbClr val="D8006F"/>
              </a:solidFill>
            </a:endParaRPr>
          </a:p>
        </p:txBody>
      </p:sp>
      <p:sp>
        <p:nvSpPr>
          <p:cNvPr id="32" name="Text 3">
            <a:extLst>
              <a:ext uri="{FF2B5EF4-FFF2-40B4-BE49-F238E27FC236}">
                <a16:creationId xmlns:a16="http://schemas.microsoft.com/office/drawing/2014/main" id="{21D15FF4-987B-3142-67E3-F3B79C782E8E}"/>
              </a:ext>
            </a:extLst>
          </p:cNvPr>
          <p:cNvSpPr/>
          <p:nvPr/>
        </p:nvSpPr>
        <p:spPr>
          <a:xfrm>
            <a:off x="566623" y="6327648"/>
            <a:ext cx="5486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SOSNOWIEC W METROPOLII GZM</a:t>
            </a:r>
            <a:endParaRPr lang="en-US" sz="850" dirty="0"/>
          </a:p>
        </p:txBody>
      </p:sp>
      <p:pic>
        <p:nvPicPr>
          <p:cNvPr id="34" name="Image 2" descr="assets/logotyp_h_white.png">
            <a:extLst>
              <a:ext uri="{FF2B5EF4-FFF2-40B4-BE49-F238E27FC236}">
                <a16:creationId xmlns:a16="http://schemas.microsoft.com/office/drawing/2014/main" id="{B2718723-9967-ED0C-9934-37D2388FA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447" y="409651"/>
            <a:ext cx="1078992" cy="184709"/>
          </a:xfrm>
          <a:prstGeom prst="rect">
            <a:avLst/>
          </a:prstGeom>
        </p:spPr>
      </p:pic>
      <p:sp>
        <p:nvSpPr>
          <p:cNvPr id="36" name="Text 4">
            <a:extLst>
              <a:ext uri="{FF2B5EF4-FFF2-40B4-BE49-F238E27FC236}">
                <a16:creationId xmlns:a16="http://schemas.microsoft.com/office/drawing/2014/main" id="{1AF91887-63C0-AF90-45ED-E454EF1E1D24}"/>
              </a:ext>
            </a:extLst>
          </p:cNvPr>
          <p:cNvSpPr/>
          <p:nvPr/>
        </p:nvSpPr>
        <p:spPr>
          <a:xfrm>
            <a:off x="11374831" y="6309360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99482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3">
            <a:extLst>
              <a:ext uri="{FF2B5EF4-FFF2-40B4-BE49-F238E27FC236}">
                <a16:creationId xmlns:a16="http://schemas.microsoft.com/office/drawing/2014/main" id="{8BA27234-EBC7-C345-18EC-E62D8CB24F61}"/>
              </a:ext>
            </a:extLst>
          </p:cNvPr>
          <p:cNvSpPr/>
          <p:nvPr/>
        </p:nvSpPr>
        <p:spPr>
          <a:xfrm>
            <a:off x="524408" y="448056"/>
            <a:ext cx="1105783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Metropolia i miejsce Sosnowca w niej</a:t>
            </a:r>
            <a:endParaRPr lang="en-US" sz="2900" dirty="0">
              <a:solidFill>
                <a:srgbClr val="002448"/>
              </a:solidFill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AA07C7E7-6D4D-079F-DC74-D86E5FAAA21F}"/>
              </a:ext>
            </a:extLst>
          </p:cNvPr>
          <p:cNvSpPr/>
          <p:nvPr/>
        </p:nvSpPr>
        <p:spPr>
          <a:xfrm>
            <a:off x="566928" y="1170432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900"/>
              </a:lnSpc>
            </a:pPr>
            <a:r>
              <a:rPr lang="pl-PL" sz="135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Metropolia powstała na mocy ustawy z 2017 </a:t>
            </a:r>
            <a:r>
              <a:rPr lang="pl-PL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roku. Realizację ustawowych zadań rozpoczęła 1 stycznia 2018 roku. </a:t>
            </a:r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Sosnowiec jest w niej od pierwszego </a:t>
            </a:r>
            <a:r>
              <a:rPr lang="en-US" sz="1300" dirty="0" err="1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dnia</a:t>
            </a:r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jako jedno z pięciu największych miast związku.</a:t>
            </a:r>
          </a:p>
        </p:txBody>
      </p:sp>
      <p:sp>
        <p:nvSpPr>
          <p:cNvPr id="14" name="Shape 5">
            <a:extLst>
              <a:ext uri="{FF2B5EF4-FFF2-40B4-BE49-F238E27FC236}">
                <a16:creationId xmlns:a16="http://schemas.microsoft.com/office/drawing/2014/main" id="{4F61102A-A062-1447-D018-8475831B2D4D}"/>
              </a:ext>
            </a:extLst>
          </p:cNvPr>
          <p:cNvSpPr/>
          <p:nvPr/>
        </p:nvSpPr>
        <p:spPr>
          <a:xfrm>
            <a:off x="566928" y="1792224"/>
            <a:ext cx="4846320" cy="3529584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F74C4766-F300-A6B0-CF1B-C790BEB87CD2}"/>
              </a:ext>
            </a:extLst>
          </p:cNvPr>
          <p:cNvSpPr/>
          <p:nvPr/>
        </p:nvSpPr>
        <p:spPr>
          <a:xfrm>
            <a:off x="877824" y="201168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FFE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METROPOLIA W LICZBACH</a:t>
            </a:r>
            <a:endParaRPr lang="en-US" sz="1000" dirty="0"/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14560CB7-EB85-442B-FBAE-1B956571C6AB}"/>
              </a:ext>
            </a:extLst>
          </p:cNvPr>
          <p:cNvSpPr/>
          <p:nvPr/>
        </p:nvSpPr>
        <p:spPr>
          <a:xfrm>
            <a:off x="877824" y="2487168"/>
            <a:ext cx="4206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41</a:t>
            </a:r>
            <a:r>
              <a:rPr lang="en-US" sz="12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gmin</a:t>
            </a:r>
            <a:endParaRPr lang="en-US" sz="2700" dirty="0"/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01662ED9-48C0-F9F1-9BD1-6F3DAEE7BD06}"/>
              </a:ext>
            </a:extLst>
          </p:cNvPr>
          <p:cNvSpPr/>
          <p:nvPr/>
        </p:nvSpPr>
        <p:spPr>
          <a:xfrm>
            <a:off x="877824" y="2889504"/>
            <a:ext cx="4224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tworzy </a:t>
            </a:r>
            <a:r>
              <a:rPr lang="en-US" sz="1050" dirty="0" err="1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Metropolię</a:t>
            </a:r>
            <a:r>
              <a:rPr lang="en-US" sz="105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5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od Gliwic po Sosnowiec</a:t>
            </a:r>
            <a:endParaRPr lang="en-US" sz="1050" dirty="0"/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483B3083-0934-65AE-2C5E-4600A10DA698}"/>
              </a:ext>
            </a:extLst>
          </p:cNvPr>
          <p:cNvSpPr/>
          <p:nvPr/>
        </p:nvSpPr>
        <p:spPr>
          <a:xfrm>
            <a:off x="877824" y="3493008"/>
            <a:ext cx="4206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2,</a:t>
            </a:r>
            <a:r>
              <a:rPr lang="pl-PL" sz="27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</a:t>
            </a:r>
            <a:r>
              <a:rPr lang="en-US" sz="12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mln</a:t>
            </a:r>
            <a:endParaRPr lang="en-US" sz="2700" dirty="0"/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7471861A-2DCF-F286-0B9B-E75A59351269}"/>
              </a:ext>
            </a:extLst>
          </p:cNvPr>
          <p:cNvSpPr/>
          <p:nvPr/>
        </p:nvSpPr>
        <p:spPr>
          <a:xfrm>
            <a:off x="877824" y="3895344"/>
            <a:ext cx="4224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mieszkańców na obszarze 2 553 km²</a:t>
            </a:r>
            <a:endParaRPr lang="en-US" sz="1050" dirty="0"/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97C83B6E-C29D-2B8C-21F0-4F7C2B631087}"/>
              </a:ext>
            </a:extLst>
          </p:cNvPr>
          <p:cNvSpPr/>
          <p:nvPr/>
        </p:nvSpPr>
        <p:spPr>
          <a:xfrm>
            <a:off x="877824" y="4498848"/>
            <a:ext cx="4206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2,9</a:t>
            </a:r>
            <a:r>
              <a:rPr lang="en-US" sz="12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mld zł</a:t>
            </a:r>
            <a:endParaRPr lang="en-US" sz="2700" dirty="0"/>
          </a:p>
        </p:txBody>
      </p:sp>
      <p:sp>
        <p:nvSpPr>
          <p:cNvPr id="30" name="Text 12">
            <a:extLst>
              <a:ext uri="{FF2B5EF4-FFF2-40B4-BE49-F238E27FC236}">
                <a16:creationId xmlns:a16="http://schemas.microsoft.com/office/drawing/2014/main" id="{3F1AF98A-1E75-18A0-63CC-7DC6E5193CB4}"/>
              </a:ext>
            </a:extLst>
          </p:cNvPr>
          <p:cNvSpPr/>
          <p:nvPr/>
        </p:nvSpPr>
        <p:spPr>
          <a:xfrm>
            <a:off x="877824" y="4901184"/>
            <a:ext cx="4224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D6DB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budżet GZM na 2026 r., w tym 2,44 mld zł na transport</a:t>
            </a:r>
            <a:endParaRPr lang="en-US" sz="1050" dirty="0"/>
          </a:p>
        </p:txBody>
      </p:sp>
      <p:sp>
        <p:nvSpPr>
          <p:cNvPr id="32" name="Text 13">
            <a:extLst>
              <a:ext uri="{FF2B5EF4-FFF2-40B4-BE49-F238E27FC236}">
                <a16:creationId xmlns:a16="http://schemas.microsoft.com/office/drawing/2014/main" id="{33A1E1C8-8B08-FDF7-CF1B-9AD975B83AEA}"/>
              </a:ext>
            </a:extLst>
          </p:cNvPr>
          <p:cNvSpPr/>
          <p:nvPr/>
        </p:nvSpPr>
        <p:spPr>
          <a:xfrm>
            <a:off x="5705856" y="1810512"/>
            <a:ext cx="5916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B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SOSNOWIEC W TEJ SKALI</a:t>
            </a:r>
            <a:endParaRPr lang="en-US" sz="1000" dirty="0"/>
          </a:p>
        </p:txBody>
      </p:sp>
      <p:pic>
        <p:nvPicPr>
          <p:cNvPr id="34" name="Image 1" descr="assets/mozaika41.png">
            <a:extLst>
              <a:ext uri="{FF2B5EF4-FFF2-40B4-BE49-F238E27FC236}">
                <a16:creationId xmlns:a16="http://schemas.microsoft.com/office/drawing/2014/main" id="{34FCFE2B-1442-260C-50F9-EA70D103E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856" y="2176272"/>
            <a:ext cx="5394960" cy="642823"/>
          </a:xfrm>
          <a:prstGeom prst="rect">
            <a:avLst/>
          </a:prstGeom>
        </p:spPr>
      </p:pic>
      <p:sp>
        <p:nvSpPr>
          <p:cNvPr id="36" name="Text 14">
            <a:extLst>
              <a:ext uri="{FF2B5EF4-FFF2-40B4-BE49-F238E27FC236}">
                <a16:creationId xmlns:a16="http://schemas.microsoft.com/office/drawing/2014/main" id="{7882EA3D-E18F-E358-CFDC-0B1902E1F13A}"/>
              </a:ext>
            </a:extLst>
          </p:cNvPr>
          <p:cNvSpPr/>
          <p:nvPr/>
        </p:nvSpPr>
        <p:spPr>
          <a:xfrm>
            <a:off x="5705856" y="2907792"/>
            <a:ext cx="5916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 gmin </a:t>
            </a:r>
            <a:r>
              <a:rPr lang="en-US" sz="1050" dirty="0" err="1">
                <a:solidFill>
                  <a:srgbClr val="6B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Metropolii</a:t>
            </a:r>
            <a:r>
              <a:rPr lang="en-US" sz="1050" dirty="0">
                <a:solidFill>
                  <a:srgbClr val="6B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50" dirty="0">
                <a:solidFill>
                  <a:srgbClr val="6B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rgbClr val="6B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jedna z nich to Sosnowiec.</a:t>
            </a:r>
            <a:endParaRPr lang="en-US" sz="1050" dirty="0"/>
          </a:p>
        </p:txBody>
      </p:sp>
      <p:sp>
        <p:nvSpPr>
          <p:cNvPr id="38" name="Text 15">
            <a:extLst>
              <a:ext uri="{FF2B5EF4-FFF2-40B4-BE49-F238E27FC236}">
                <a16:creationId xmlns:a16="http://schemas.microsoft.com/office/drawing/2014/main" id="{FCD33863-AB64-9598-4ADE-254AB028F98A}"/>
              </a:ext>
            </a:extLst>
          </p:cNvPr>
          <p:cNvSpPr/>
          <p:nvPr/>
        </p:nvSpPr>
        <p:spPr>
          <a:xfrm>
            <a:off x="5724144" y="338328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18</a:t>
            </a:r>
            <a:r>
              <a:rPr lang="pl-PL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4</a:t>
            </a:r>
            <a:r>
              <a:rPr lang="en-US" sz="1800" b="1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</a:t>
            </a: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tys.</a:t>
            </a:r>
            <a:endParaRPr lang="en-US" sz="1800" dirty="0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78331816-A28A-FABF-664C-44CB8D4CB90F}"/>
              </a:ext>
            </a:extLst>
          </p:cNvPr>
          <p:cNvSpPr/>
          <p:nvPr/>
        </p:nvSpPr>
        <p:spPr>
          <a:xfrm>
            <a:off x="7507224" y="3411138"/>
            <a:ext cx="4133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mieszkańców </a:t>
            </a:r>
            <a:r>
              <a:rPr lang="en-US" sz="105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Sosnowca</a:t>
            </a:r>
            <a:r>
              <a:rPr lang="en-US" sz="10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ok. 8% ludności całej Metropolii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2" name="Shape 17">
            <a:extLst>
              <a:ext uri="{FF2B5EF4-FFF2-40B4-BE49-F238E27FC236}">
                <a16:creationId xmlns:a16="http://schemas.microsoft.com/office/drawing/2014/main" id="{A5A9EA26-A8FC-CEE0-4C1F-49D18028D597}"/>
              </a:ext>
            </a:extLst>
          </p:cNvPr>
          <p:cNvSpPr/>
          <p:nvPr/>
        </p:nvSpPr>
        <p:spPr>
          <a:xfrm>
            <a:off x="5705856" y="3877056"/>
            <a:ext cx="5916168" cy="0"/>
          </a:xfrm>
          <a:prstGeom prst="line">
            <a:avLst/>
          </a:prstGeom>
          <a:noFill/>
          <a:ln w="12700">
            <a:solidFill>
              <a:srgbClr val="C9D0E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4" name="Text 18">
            <a:extLst>
              <a:ext uri="{FF2B5EF4-FFF2-40B4-BE49-F238E27FC236}">
                <a16:creationId xmlns:a16="http://schemas.microsoft.com/office/drawing/2014/main" id="{15FA6DC3-4939-B6D2-9DED-84048D0617A6}"/>
              </a:ext>
            </a:extLst>
          </p:cNvPr>
          <p:cNvSpPr/>
          <p:nvPr/>
        </p:nvSpPr>
        <p:spPr>
          <a:xfrm>
            <a:off x="5705856" y="3950208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1,27 mld zł</a:t>
            </a:r>
            <a:endParaRPr lang="en-US" sz="1800" dirty="0"/>
          </a:p>
        </p:txBody>
      </p:sp>
      <p:sp>
        <p:nvSpPr>
          <p:cNvPr id="46" name="Text 19">
            <a:extLst>
              <a:ext uri="{FF2B5EF4-FFF2-40B4-BE49-F238E27FC236}">
                <a16:creationId xmlns:a16="http://schemas.microsoft.com/office/drawing/2014/main" id="{D85A2436-8ABC-C7BC-FFB1-54CFFE0CCEC2}"/>
              </a:ext>
            </a:extLst>
          </p:cNvPr>
          <p:cNvSpPr/>
          <p:nvPr/>
        </p:nvSpPr>
        <p:spPr>
          <a:xfrm>
            <a:off x="7488936" y="3977640"/>
            <a:ext cx="4133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1B24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składka zmienna gmin na organizację </a:t>
            </a:r>
            <a:r>
              <a:rPr lang="en-US" sz="1050" dirty="0" err="1">
                <a:solidFill>
                  <a:srgbClr val="1B24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transportu</a:t>
            </a:r>
            <a:r>
              <a:rPr lang="en-US" sz="1050" dirty="0">
                <a:solidFill>
                  <a:srgbClr val="1B24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050" dirty="0">
                <a:solidFill>
                  <a:srgbClr val="1B24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rgbClr val="1B24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wnosi ją także Sosnowiec</a:t>
            </a:r>
            <a:endParaRPr lang="en-US" sz="1050" dirty="0"/>
          </a:p>
        </p:txBody>
      </p:sp>
      <p:sp>
        <p:nvSpPr>
          <p:cNvPr id="48" name="Shape 20">
            <a:extLst>
              <a:ext uri="{FF2B5EF4-FFF2-40B4-BE49-F238E27FC236}">
                <a16:creationId xmlns:a16="http://schemas.microsoft.com/office/drawing/2014/main" id="{56BFD1AE-E8FE-588E-56A5-EB9DE69BD7AC}"/>
              </a:ext>
            </a:extLst>
          </p:cNvPr>
          <p:cNvSpPr/>
          <p:nvPr/>
        </p:nvSpPr>
        <p:spPr>
          <a:xfrm>
            <a:off x="5705856" y="4517136"/>
            <a:ext cx="5916168" cy="0"/>
          </a:xfrm>
          <a:prstGeom prst="line">
            <a:avLst/>
          </a:prstGeom>
          <a:noFill/>
          <a:ln w="12700">
            <a:solidFill>
              <a:srgbClr val="C9D0E4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50" name="Text 21">
            <a:extLst>
              <a:ext uri="{FF2B5EF4-FFF2-40B4-BE49-F238E27FC236}">
                <a16:creationId xmlns:a16="http://schemas.microsoft.com/office/drawing/2014/main" id="{0569171E-A039-BEAA-A312-366C7534BE72}"/>
              </a:ext>
            </a:extLst>
          </p:cNvPr>
          <p:cNvSpPr/>
          <p:nvPr/>
        </p:nvSpPr>
        <p:spPr>
          <a:xfrm>
            <a:off x="5705856" y="4590288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665 mln zł</a:t>
            </a:r>
            <a:endParaRPr lang="en-US" sz="1800" dirty="0"/>
          </a:p>
        </p:txBody>
      </p:sp>
      <p:sp>
        <p:nvSpPr>
          <p:cNvPr id="52" name="Text 22">
            <a:extLst>
              <a:ext uri="{FF2B5EF4-FFF2-40B4-BE49-F238E27FC236}">
                <a16:creationId xmlns:a16="http://schemas.microsoft.com/office/drawing/2014/main" id="{3643694D-82F4-FC8F-A0C1-6B9D2374F308}"/>
              </a:ext>
            </a:extLst>
          </p:cNvPr>
          <p:cNvSpPr/>
          <p:nvPr/>
        </p:nvSpPr>
        <p:spPr>
          <a:xfrm>
            <a:off x="7488936" y="4617720"/>
            <a:ext cx="4133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1B24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udział Metropolii w podatku PIT mieszkańców gmin członkowskich</a:t>
            </a:r>
            <a:endParaRPr lang="en-US" sz="1050" dirty="0"/>
          </a:p>
        </p:txBody>
      </p:sp>
      <p:sp>
        <p:nvSpPr>
          <p:cNvPr id="54" name="Shape 23">
            <a:extLst>
              <a:ext uri="{FF2B5EF4-FFF2-40B4-BE49-F238E27FC236}">
                <a16:creationId xmlns:a16="http://schemas.microsoft.com/office/drawing/2014/main" id="{7091335C-32B9-1D5C-BD8D-4E31E838A40E}"/>
              </a:ext>
            </a:extLst>
          </p:cNvPr>
          <p:cNvSpPr/>
          <p:nvPr/>
        </p:nvSpPr>
        <p:spPr>
          <a:xfrm>
            <a:off x="582473" y="5677099"/>
            <a:ext cx="11057839" cy="548640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56" name="Text 24">
            <a:extLst>
              <a:ext uri="{FF2B5EF4-FFF2-40B4-BE49-F238E27FC236}">
                <a16:creationId xmlns:a16="http://schemas.microsoft.com/office/drawing/2014/main" id="{898122E5-2DA5-BE79-B964-02D28D0B8917}"/>
              </a:ext>
            </a:extLst>
          </p:cNvPr>
          <p:cNvSpPr/>
          <p:nvPr/>
        </p:nvSpPr>
        <p:spPr>
          <a:xfrm>
            <a:off x="993952" y="5686242"/>
            <a:ext cx="1023487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Sosnowiec współfinansuje ten system i jednocześnie o nim </a:t>
            </a:r>
            <a:r>
              <a:rPr lang="en-US" sz="12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współdecyduje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pozycja </a:t>
            </a: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współwłaściciela, nie beneficjenta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pic>
        <p:nvPicPr>
          <p:cNvPr id="4" name="Image 2" descr="assets/logotyp_h_fuksja.png">
            <a:extLst>
              <a:ext uri="{FF2B5EF4-FFF2-40B4-BE49-F238E27FC236}">
                <a16:creationId xmlns:a16="http://schemas.microsoft.com/office/drawing/2014/main" id="{AE178549-7537-14FF-D787-6F214A7CF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98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3">
            <a:extLst>
              <a:ext uri="{FF2B5EF4-FFF2-40B4-BE49-F238E27FC236}">
                <a16:creationId xmlns:a16="http://schemas.microsoft.com/office/drawing/2014/main" id="{9E1606BD-9925-391B-D123-43480271D257}"/>
              </a:ext>
            </a:extLst>
          </p:cNvPr>
          <p:cNvSpPr/>
          <p:nvPr/>
        </p:nvSpPr>
        <p:spPr>
          <a:xfrm>
            <a:off x="566927" y="521208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Sześć obszarów wspólnej pracy</a:t>
            </a:r>
            <a:endParaRPr lang="en-US" sz="2900" dirty="0">
              <a:solidFill>
                <a:srgbClr val="002448"/>
              </a:solidFill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58ABF95F-65FE-8F59-C14A-D9D42E384A2E}"/>
              </a:ext>
            </a:extLst>
          </p:cNvPr>
          <p:cNvSpPr/>
          <p:nvPr/>
        </p:nvSpPr>
        <p:spPr>
          <a:xfrm>
            <a:off x="566928" y="1316736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linii autobusowych po promocję Sosnowca na targach inwestycyjnych w Cannes i Monachium.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6788D7BE-1394-5087-D6B2-2561EED775C7}"/>
              </a:ext>
            </a:extLst>
          </p:cNvPr>
          <p:cNvSpPr/>
          <p:nvPr/>
        </p:nvSpPr>
        <p:spPr>
          <a:xfrm>
            <a:off x="566928" y="2048256"/>
            <a:ext cx="3527450" cy="1883664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C6572186-F1E5-FEC2-382F-CFF903AF1BCD}"/>
              </a:ext>
            </a:extLst>
          </p:cNvPr>
          <p:cNvSpPr/>
          <p:nvPr/>
        </p:nvSpPr>
        <p:spPr>
          <a:xfrm>
            <a:off x="822960" y="2505456"/>
            <a:ext cx="301538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Transport publiczny</a:t>
            </a:r>
            <a:endParaRPr lang="en-US" sz="1450" dirty="0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7BD77AF0-4FA3-C822-81F6-247A6D1EEF6B}"/>
              </a:ext>
            </a:extLst>
          </p:cNvPr>
          <p:cNvSpPr/>
          <p:nvPr/>
        </p:nvSpPr>
        <p:spPr>
          <a:xfrm>
            <a:off x="822960" y="2980944"/>
            <a:ext cx="301538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Siedem linii metropolitalnych spinających Sosnowiec z sąsiadami. Wspólna taryfa i jeden bilet na 41 gmin.</a:t>
            </a:r>
            <a:endParaRPr lang="en-US" sz="1100" dirty="0"/>
          </a:p>
        </p:txBody>
      </p:sp>
      <p:pic>
        <p:nvPicPr>
          <p:cNvPr id="21" name="Image 0" descr="assets/ic_bus_fuk.png">
            <a:extLst>
              <a:ext uri="{FF2B5EF4-FFF2-40B4-BE49-F238E27FC236}">
                <a16:creationId xmlns:a16="http://schemas.microsoft.com/office/drawing/2014/main" id="{61BEF3D5-10A4-C09B-DB74-096E4E24A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7994" y="2249424"/>
            <a:ext cx="457200" cy="457200"/>
          </a:xfrm>
          <a:prstGeom prst="rect">
            <a:avLst/>
          </a:prstGeom>
        </p:spPr>
      </p:pic>
      <p:sp>
        <p:nvSpPr>
          <p:cNvPr id="23" name="Shape 9">
            <a:extLst>
              <a:ext uri="{FF2B5EF4-FFF2-40B4-BE49-F238E27FC236}">
                <a16:creationId xmlns:a16="http://schemas.microsoft.com/office/drawing/2014/main" id="{ED291583-EDD8-5D86-78F5-10A62D704E0D}"/>
              </a:ext>
            </a:extLst>
          </p:cNvPr>
          <p:cNvSpPr/>
          <p:nvPr/>
        </p:nvSpPr>
        <p:spPr>
          <a:xfrm>
            <a:off x="4332122" y="2048256"/>
            <a:ext cx="3527450" cy="1883664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11989DC7-1248-4F34-961F-B8CED1CFB7BC}"/>
              </a:ext>
            </a:extLst>
          </p:cNvPr>
          <p:cNvSpPr/>
          <p:nvPr/>
        </p:nvSpPr>
        <p:spPr>
          <a:xfrm>
            <a:off x="4588154" y="2505456"/>
            <a:ext cx="301538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Mobilność aktywna</a:t>
            </a:r>
            <a:endParaRPr lang="en-US" sz="1450" dirty="0"/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B05085B6-3D0B-3BF7-3954-2D4945F7AC6F}"/>
              </a:ext>
            </a:extLst>
          </p:cNvPr>
          <p:cNvSpPr/>
          <p:nvPr/>
        </p:nvSpPr>
        <p:spPr>
          <a:xfrm>
            <a:off x="4588154" y="2980944"/>
            <a:ext cx="301538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 stacji Metroroweru i 772 rowery w mieście. Velostrady nr 1 i nr 7 w realizacji.</a:t>
            </a:r>
            <a:endParaRPr lang="en-US" sz="1100" dirty="0"/>
          </a:p>
        </p:txBody>
      </p:sp>
      <p:pic>
        <p:nvPicPr>
          <p:cNvPr id="31" name="Image 1" descr="assets/ic_bike_fuk.png">
            <a:extLst>
              <a:ext uri="{FF2B5EF4-FFF2-40B4-BE49-F238E27FC236}">
                <a16:creationId xmlns:a16="http://schemas.microsoft.com/office/drawing/2014/main" id="{C90A7D3E-076A-A834-4139-2560952BD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189" y="2249424"/>
            <a:ext cx="457200" cy="457200"/>
          </a:xfrm>
          <a:prstGeom prst="rect">
            <a:avLst/>
          </a:prstGeom>
        </p:spPr>
      </p:pic>
      <p:sp>
        <p:nvSpPr>
          <p:cNvPr id="33" name="Shape 13">
            <a:extLst>
              <a:ext uri="{FF2B5EF4-FFF2-40B4-BE49-F238E27FC236}">
                <a16:creationId xmlns:a16="http://schemas.microsoft.com/office/drawing/2014/main" id="{032ABC27-7E53-9169-5659-0847BF9C0D08}"/>
              </a:ext>
            </a:extLst>
          </p:cNvPr>
          <p:cNvSpPr/>
          <p:nvPr/>
        </p:nvSpPr>
        <p:spPr>
          <a:xfrm>
            <a:off x="8097317" y="2048256"/>
            <a:ext cx="3527450" cy="1883664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7" name="Text 15">
            <a:extLst>
              <a:ext uri="{FF2B5EF4-FFF2-40B4-BE49-F238E27FC236}">
                <a16:creationId xmlns:a16="http://schemas.microsoft.com/office/drawing/2014/main" id="{1B9F7967-7E92-ABEA-B973-36160D9251BF}"/>
              </a:ext>
            </a:extLst>
          </p:cNvPr>
          <p:cNvSpPr/>
          <p:nvPr/>
        </p:nvSpPr>
        <p:spPr>
          <a:xfrm>
            <a:off x="8353349" y="2505456"/>
            <a:ext cx="301538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Zeroemisyjny tabor</a:t>
            </a:r>
            <a:endParaRPr lang="en-US" sz="1450" dirty="0"/>
          </a:p>
        </p:txBody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5BF085FE-8EDB-5AC5-F3A1-76F4EC910840}"/>
              </a:ext>
            </a:extLst>
          </p:cNvPr>
          <p:cNvSpPr/>
          <p:nvPr/>
        </p:nvSpPr>
        <p:spPr>
          <a:xfrm>
            <a:off x="8353349" y="2980944"/>
            <a:ext cx="301538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Autobusy elektryczne i ładowarki dla PKM Sosnowiec z dwóch projektów metropolitalnych.</a:t>
            </a:r>
            <a:endParaRPr lang="en-US" sz="1100" dirty="0"/>
          </a:p>
        </p:txBody>
      </p:sp>
      <p:pic>
        <p:nvPicPr>
          <p:cNvPr id="41" name="Image 2" descr="assets/ic_plug_fuk.png">
            <a:extLst>
              <a:ext uri="{FF2B5EF4-FFF2-40B4-BE49-F238E27FC236}">
                <a16:creationId xmlns:a16="http://schemas.microsoft.com/office/drawing/2014/main" id="{712F9A18-7B6E-8E84-35D3-2420A0EC4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8383" y="2249424"/>
            <a:ext cx="457200" cy="457200"/>
          </a:xfrm>
          <a:prstGeom prst="rect">
            <a:avLst/>
          </a:prstGeom>
        </p:spPr>
      </p:pic>
      <p:sp>
        <p:nvSpPr>
          <p:cNvPr id="43" name="Shape 17">
            <a:extLst>
              <a:ext uri="{FF2B5EF4-FFF2-40B4-BE49-F238E27FC236}">
                <a16:creationId xmlns:a16="http://schemas.microsoft.com/office/drawing/2014/main" id="{BC7F32FD-C019-730C-D07B-0BF1C65DF6B2}"/>
              </a:ext>
            </a:extLst>
          </p:cNvPr>
          <p:cNvSpPr/>
          <p:nvPr/>
        </p:nvSpPr>
        <p:spPr>
          <a:xfrm>
            <a:off x="566928" y="4151376"/>
            <a:ext cx="3527450" cy="1883664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7" name="Text 19">
            <a:extLst>
              <a:ext uri="{FF2B5EF4-FFF2-40B4-BE49-F238E27FC236}">
                <a16:creationId xmlns:a16="http://schemas.microsoft.com/office/drawing/2014/main" id="{EF8BC21F-AABF-6DD8-1343-EA896FE1BE75}"/>
              </a:ext>
            </a:extLst>
          </p:cNvPr>
          <p:cNvSpPr/>
          <p:nvPr/>
        </p:nvSpPr>
        <p:spPr>
          <a:xfrm>
            <a:off x="822960" y="4608576"/>
            <a:ext cx="301538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Pieniądze na inwestycje</a:t>
            </a:r>
            <a:endParaRPr lang="en-US" sz="1450" dirty="0"/>
          </a:p>
        </p:txBody>
      </p:sp>
      <p:sp>
        <p:nvSpPr>
          <p:cNvPr id="49" name="Text 20">
            <a:extLst>
              <a:ext uri="{FF2B5EF4-FFF2-40B4-BE49-F238E27FC236}">
                <a16:creationId xmlns:a16="http://schemas.microsoft.com/office/drawing/2014/main" id="{1135067D-E3B1-D158-27F4-B4729B1C11D3}"/>
              </a:ext>
            </a:extLst>
          </p:cNvPr>
          <p:cNvSpPr/>
          <p:nvPr/>
        </p:nvSpPr>
        <p:spPr>
          <a:xfrm>
            <a:off x="822960" y="5084064"/>
            <a:ext cx="301538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Fundusz Odporności, Fundusz Solidarności i dotacje celowe na drogi, sport, zieleń i termomodernizację.</a:t>
            </a:r>
            <a:endParaRPr lang="en-US" sz="1100" dirty="0"/>
          </a:p>
        </p:txBody>
      </p:sp>
      <p:pic>
        <p:nvPicPr>
          <p:cNvPr id="51" name="Image 3" descr="assets/ic_coins_sun.png">
            <a:extLst>
              <a:ext uri="{FF2B5EF4-FFF2-40B4-BE49-F238E27FC236}">
                <a16:creationId xmlns:a16="http://schemas.microsoft.com/office/drawing/2014/main" id="{F67C424E-719D-5EDF-7A86-8D3BCEBA25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7994" y="4352544"/>
            <a:ext cx="457200" cy="457200"/>
          </a:xfrm>
          <a:prstGeom prst="rect">
            <a:avLst/>
          </a:prstGeom>
        </p:spPr>
      </p:pic>
      <p:sp>
        <p:nvSpPr>
          <p:cNvPr id="53" name="Shape 21">
            <a:extLst>
              <a:ext uri="{FF2B5EF4-FFF2-40B4-BE49-F238E27FC236}">
                <a16:creationId xmlns:a16="http://schemas.microsoft.com/office/drawing/2014/main" id="{B7E7EDB8-AC5A-C2F2-1228-055A0FB07154}"/>
              </a:ext>
            </a:extLst>
          </p:cNvPr>
          <p:cNvSpPr/>
          <p:nvPr/>
        </p:nvSpPr>
        <p:spPr>
          <a:xfrm>
            <a:off x="4332122" y="4151376"/>
            <a:ext cx="3527450" cy="1883664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57" name="Text 23">
            <a:extLst>
              <a:ext uri="{FF2B5EF4-FFF2-40B4-BE49-F238E27FC236}">
                <a16:creationId xmlns:a16="http://schemas.microsoft.com/office/drawing/2014/main" id="{7D7C8BF8-E1EF-7A3A-4731-9FCFA3AF98D6}"/>
              </a:ext>
            </a:extLst>
          </p:cNvPr>
          <p:cNvSpPr/>
          <p:nvPr/>
        </p:nvSpPr>
        <p:spPr>
          <a:xfrm>
            <a:off x="4588154" y="4608576"/>
            <a:ext cx="301538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Wspólne zakupy energii</a:t>
            </a:r>
            <a:endParaRPr lang="en-US" sz="1450" dirty="0"/>
          </a:p>
        </p:txBody>
      </p:sp>
      <p:sp>
        <p:nvSpPr>
          <p:cNvPr id="59" name="Text 24">
            <a:extLst>
              <a:ext uri="{FF2B5EF4-FFF2-40B4-BE49-F238E27FC236}">
                <a16:creationId xmlns:a16="http://schemas.microsoft.com/office/drawing/2014/main" id="{A1FE8B39-178D-D622-F6CA-8D70AFA80583}"/>
              </a:ext>
            </a:extLst>
          </p:cNvPr>
          <p:cNvSpPr/>
          <p:nvPr/>
        </p:nvSpPr>
        <p:spPr>
          <a:xfrm>
            <a:off x="4588154" y="5084064"/>
            <a:ext cx="301538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Sosnowiec i jego jednostki w metropolitalnych przetargach na prąd i </a:t>
            </a:r>
            <a:r>
              <a:rPr lang="en-US" sz="1100" dirty="0" err="1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gaz</a:t>
            </a: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efekt skali w cenie.</a:t>
            </a:r>
            <a:endParaRPr lang="en-US" sz="1100" dirty="0"/>
          </a:p>
        </p:txBody>
      </p:sp>
      <p:pic>
        <p:nvPicPr>
          <p:cNvPr id="61" name="Image 4" descr="assets/ic_bolt_sun.png">
            <a:extLst>
              <a:ext uri="{FF2B5EF4-FFF2-40B4-BE49-F238E27FC236}">
                <a16:creationId xmlns:a16="http://schemas.microsoft.com/office/drawing/2014/main" id="{740347F9-EF84-4A66-E61A-CB36551CD1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189" y="4352544"/>
            <a:ext cx="457200" cy="457200"/>
          </a:xfrm>
          <a:prstGeom prst="rect">
            <a:avLst/>
          </a:prstGeom>
        </p:spPr>
      </p:pic>
      <p:sp>
        <p:nvSpPr>
          <p:cNvPr id="63" name="Shape 25">
            <a:extLst>
              <a:ext uri="{FF2B5EF4-FFF2-40B4-BE49-F238E27FC236}">
                <a16:creationId xmlns:a16="http://schemas.microsoft.com/office/drawing/2014/main" id="{CF8248B2-7AAE-07A4-5F21-5557AA6E7C4B}"/>
              </a:ext>
            </a:extLst>
          </p:cNvPr>
          <p:cNvSpPr/>
          <p:nvPr/>
        </p:nvSpPr>
        <p:spPr>
          <a:xfrm>
            <a:off x="8097317" y="4151376"/>
            <a:ext cx="3527450" cy="1883664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67" name="Text 27">
            <a:extLst>
              <a:ext uri="{FF2B5EF4-FFF2-40B4-BE49-F238E27FC236}">
                <a16:creationId xmlns:a16="http://schemas.microsoft.com/office/drawing/2014/main" id="{13208506-C0E4-6C35-1340-03FFF7E94AF0}"/>
              </a:ext>
            </a:extLst>
          </p:cNvPr>
          <p:cNvSpPr/>
          <p:nvPr/>
        </p:nvSpPr>
        <p:spPr>
          <a:xfrm>
            <a:off x="8353349" y="4608576"/>
            <a:ext cx="301538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Nauka, edukacja, promocja</a:t>
            </a:r>
            <a:endParaRPr lang="en-US" sz="1450" dirty="0"/>
          </a:p>
        </p:txBody>
      </p:sp>
      <p:sp>
        <p:nvSpPr>
          <p:cNvPr id="69" name="Text 28">
            <a:extLst>
              <a:ext uri="{FF2B5EF4-FFF2-40B4-BE49-F238E27FC236}">
                <a16:creationId xmlns:a16="http://schemas.microsoft.com/office/drawing/2014/main" id="{ADA790FE-09D4-7AD4-4B68-17F5DE17A68F}"/>
              </a:ext>
            </a:extLst>
          </p:cNvPr>
          <p:cNvSpPr/>
          <p:nvPr/>
        </p:nvSpPr>
        <p:spPr>
          <a:xfrm>
            <a:off x="8353349" y="5084064"/>
            <a:ext cx="301538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Akademia Metropolitalna, Fundusz Wspierania Nauki, mistrzostwa świata i rozgrywki PLK </a:t>
            </a:r>
            <a:br>
              <a:rPr lang="pl-PL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Sosnowcu.</a:t>
            </a:r>
            <a:endParaRPr lang="en-US" sz="1100" dirty="0"/>
          </a:p>
        </p:txBody>
      </p:sp>
      <p:pic>
        <p:nvPicPr>
          <p:cNvPr id="71" name="Image 5" descr="assets/ic_cap_sun.png">
            <a:extLst>
              <a:ext uri="{FF2B5EF4-FFF2-40B4-BE49-F238E27FC236}">
                <a16:creationId xmlns:a16="http://schemas.microsoft.com/office/drawing/2014/main" id="{DB7A5EE6-4531-B814-7F5F-8802EB8326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8383" y="4352544"/>
            <a:ext cx="457200" cy="457200"/>
          </a:xfrm>
          <a:prstGeom prst="rect">
            <a:avLst/>
          </a:prstGeom>
        </p:spPr>
      </p:pic>
      <p:sp>
        <p:nvSpPr>
          <p:cNvPr id="73" name="Text 29">
            <a:extLst>
              <a:ext uri="{FF2B5EF4-FFF2-40B4-BE49-F238E27FC236}">
                <a16:creationId xmlns:a16="http://schemas.microsoft.com/office/drawing/2014/main" id="{7A76A4DB-6CA7-1060-C8DD-1A36CC90855F}"/>
              </a:ext>
            </a:extLst>
          </p:cNvPr>
          <p:cNvSpPr/>
          <p:nvPr/>
        </p:nvSpPr>
        <p:spPr>
          <a:xfrm>
            <a:off x="566928" y="627735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KORZYŚCI</a:t>
            </a:r>
            <a:endParaRPr lang="en-US" sz="850" dirty="0"/>
          </a:p>
        </p:txBody>
      </p:sp>
      <p:pic>
        <p:nvPicPr>
          <p:cNvPr id="5" name="Image 2" descr="assets/logotyp_h_fuksja.png">
            <a:extLst>
              <a:ext uri="{FF2B5EF4-FFF2-40B4-BE49-F238E27FC236}">
                <a16:creationId xmlns:a16="http://schemas.microsoft.com/office/drawing/2014/main" id="{1E7E567C-691E-4D21-8F0B-A240482E13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08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1">
            <a:extLst>
              <a:ext uri="{FF2B5EF4-FFF2-40B4-BE49-F238E27FC236}">
                <a16:creationId xmlns:a16="http://schemas.microsoft.com/office/drawing/2014/main" id="{34D65810-8B03-728A-BD4B-548556A7FB02}"/>
              </a:ext>
            </a:extLst>
          </p:cNvPr>
          <p:cNvSpPr/>
          <p:nvPr/>
        </p:nvSpPr>
        <p:spPr>
          <a:xfrm>
            <a:off x="786384" y="329184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23" name="Text 3">
            <a:extLst>
              <a:ext uri="{FF2B5EF4-FFF2-40B4-BE49-F238E27FC236}">
                <a16:creationId xmlns:a16="http://schemas.microsoft.com/office/drawing/2014/main" id="{6453F92E-777F-6ACD-FF4E-E166FB286524}"/>
              </a:ext>
            </a:extLst>
          </p:cNvPr>
          <p:cNvSpPr/>
          <p:nvPr/>
        </p:nvSpPr>
        <p:spPr>
          <a:xfrm>
            <a:off x="566928" y="514351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Siedem linii, które nie kończą się na granicy</a:t>
            </a:r>
            <a:endParaRPr lang="en-US" sz="2900" dirty="0">
              <a:solidFill>
                <a:srgbClr val="002448"/>
              </a:solidFill>
            </a:endParaRPr>
          </a:p>
        </p:txBody>
      </p:sp>
      <p:sp>
        <p:nvSpPr>
          <p:cNvPr id="25" name="Text 4">
            <a:extLst>
              <a:ext uri="{FF2B5EF4-FFF2-40B4-BE49-F238E27FC236}">
                <a16:creationId xmlns:a16="http://schemas.microsoft.com/office/drawing/2014/main" id="{29BC79FC-45CC-2D32-4746-30AB8FE89550}"/>
              </a:ext>
            </a:extLst>
          </p:cNvPr>
          <p:cNvSpPr/>
          <p:nvPr/>
        </p:nvSpPr>
        <p:spPr>
          <a:xfrm>
            <a:off x="638489" y="1175004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2025 r. w Sosnowcu funkcjonowały 62 linie komunikacyjne. Siedem z nich to linie 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metropolitalne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organizowane przez GZM w relacjach międzygminnych.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F1B2B094-2BCD-60A6-6E39-E8BB23984EBE}"/>
              </a:ext>
            </a:extLst>
          </p:cNvPr>
          <p:cNvSpPr/>
          <p:nvPr/>
        </p:nvSpPr>
        <p:spPr>
          <a:xfrm>
            <a:off x="566928" y="2029968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Koszt organizacji linii M w Sosnowcu (mln zł)</a:t>
            </a:r>
            <a:endParaRPr lang="en-US" sz="1200" dirty="0">
              <a:solidFill>
                <a:srgbClr val="D8006F"/>
              </a:solidFill>
            </a:endParaRPr>
          </a:p>
        </p:txBody>
      </p:sp>
      <p:graphicFrame>
        <p:nvGraphicFramePr>
          <p:cNvPr id="29" name="Chart 0">
            <a:extLst>
              <a:ext uri="{FF2B5EF4-FFF2-40B4-BE49-F238E27FC236}">
                <a16:creationId xmlns:a16="http://schemas.microsoft.com/office/drawing/2014/main" id="{306B6280-61B1-79FF-2A4C-AA72A01B1F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7345342"/>
              </p:ext>
            </p:extLst>
          </p:nvPr>
        </p:nvGraphicFramePr>
        <p:xfrm>
          <a:off x="475488" y="2359152"/>
          <a:ext cx="6766560" cy="3054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Text 6">
            <a:extLst>
              <a:ext uri="{FF2B5EF4-FFF2-40B4-BE49-F238E27FC236}">
                <a16:creationId xmlns:a16="http://schemas.microsoft.com/office/drawing/2014/main" id="{B2C13C68-D847-6705-13A9-8A091205EDC8}"/>
              </a:ext>
            </a:extLst>
          </p:cNvPr>
          <p:cNvSpPr/>
          <p:nvPr/>
        </p:nvSpPr>
        <p:spPr>
          <a:xfrm>
            <a:off x="7516368" y="202996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M2   M4   M13   M15   M17   M19   M23</a:t>
            </a:r>
            <a:endParaRPr lang="en-US" sz="1600" dirty="0">
              <a:solidFill>
                <a:srgbClr val="D8006F"/>
              </a:solidFill>
            </a:endParaRPr>
          </a:p>
        </p:txBody>
      </p:sp>
      <p:sp>
        <p:nvSpPr>
          <p:cNvPr id="33" name="Text 7">
            <a:extLst>
              <a:ext uri="{FF2B5EF4-FFF2-40B4-BE49-F238E27FC236}">
                <a16:creationId xmlns:a16="http://schemas.microsoft.com/office/drawing/2014/main" id="{56AD03FD-5050-75C4-E029-B3FB68F2CA4F}"/>
              </a:ext>
            </a:extLst>
          </p:cNvPr>
          <p:cNvSpPr/>
          <p:nvPr/>
        </p:nvSpPr>
        <p:spPr>
          <a:xfrm>
            <a:off x="7516368" y="239572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linie metropolitalne obsługujące Sosnowiec</a:t>
            </a:r>
            <a:endParaRPr lang="en-US" sz="1050" dirty="0"/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EA613FCC-2226-48BC-B204-23815724FA1F}"/>
              </a:ext>
            </a:extLst>
          </p:cNvPr>
          <p:cNvSpPr/>
          <p:nvPr/>
        </p:nvSpPr>
        <p:spPr>
          <a:xfrm>
            <a:off x="7516368" y="2871216"/>
            <a:ext cx="2148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63,4 mln zł</a:t>
            </a:r>
            <a:endParaRPr lang="en-US" sz="1900" dirty="0"/>
          </a:p>
        </p:txBody>
      </p:sp>
      <p:sp>
        <p:nvSpPr>
          <p:cNvPr id="37" name="Text 9">
            <a:extLst>
              <a:ext uri="{FF2B5EF4-FFF2-40B4-BE49-F238E27FC236}">
                <a16:creationId xmlns:a16="http://schemas.microsoft.com/office/drawing/2014/main" id="{BE5CB535-53A5-E1FC-149F-B4BCD889465D}"/>
              </a:ext>
            </a:extLst>
          </p:cNvPr>
          <p:cNvSpPr/>
          <p:nvPr/>
        </p:nvSpPr>
        <p:spPr>
          <a:xfrm>
            <a:off x="9665208" y="2912364"/>
            <a:ext cx="1965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wartość przewozów w latach 2021–2025</a:t>
            </a:r>
            <a:endParaRPr lang="en-US" sz="1050" dirty="0"/>
          </a:p>
        </p:txBody>
      </p:sp>
      <p:sp>
        <p:nvSpPr>
          <p:cNvPr id="39" name="Shape 10">
            <a:extLst>
              <a:ext uri="{FF2B5EF4-FFF2-40B4-BE49-F238E27FC236}">
                <a16:creationId xmlns:a16="http://schemas.microsoft.com/office/drawing/2014/main" id="{E802A022-9AED-9B52-D7D6-11723A69F795}"/>
              </a:ext>
            </a:extLst>
          </p:cNvPr>
          <p:cNvSpPr/>
          <p:nvPr/>
        </p:nvSpPr>
        <p:spPr>
          <a:xfrm>
            <a:off x="7516368" y="3493008"/>
            <a:ext cx="4114800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1" name="Text 11">
            <a:extLst>
              <a:ext uri="{FF2B5EF4-FFF2-40B4-BE49-F238E27FC236}">
                <a16:creationId xmlns:a16="http://schemas.microsoft.com/office/drawing/2014/main" id="{3544C3BB-EAE5-953E-4F5A-4EBA63B0ECAA}"/>
              </a:ext>
            </a:extLst>
          </p:cNvPr>
          <p:cNvSpPr/>
          <p:nvPr/>
        </p:nvSpPr>
        <p:spPr>
          <a:xfrm>
            <a:off x="7516368" y="3602736"/>
            <a:ext cx="2148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19,2 mln zł</a:t>
            </a:r>
            <a:endParaRPr lang="en-US" sz="1900" dirty="0"/>
          </a:p>
        </p:txBody>
      </p:sp>
      <p:sp>
        <p:nvSpPr>
          <p:cNvPr id="43" name="Text 12">
            <a:extLst>
              <a:ext uri="{FF2B5EF4-FFF2-40B4-BE49-F238E27FC236}">
                <a16:creationId xmlns:a16="http://schemas.microsoft.com/office/drawing/2014/main" id="{0F2C0728-2C6D-BDD8-E414-0EF4E8C7BC43}"/>
              </a:ext>
            </a:extLst>
          </p:cNvPr>
          <p:cNvSpPr/>
          <p:nvPr/>
        </p:nvSpPr>
        <p:spPr>
          <a:xfrm>
            <a:off x="9665208" y="3643884"/>
            <a:ext cx="1965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planowany koszt organizacji </a:t>
            </a:r>
            <a:r>
              <a:rPr lang="en-US" sz="105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linii</a:t>
            </a: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 w 2026 r.</a:t>
            </a:r>
            <a:endParaRPr lang="en-US" sz="1050" dirty="0"/>
          </a:p>
        </p:txBody>
      </p:sp>
      <p:sp>
        <p:nvSpPr>
          <p:cNvPr id="45" name="Shape 13">
            <a:extLst>
              <a:ext uri="{FF2B5EF4-FFF2-40B4-BE49-F238E27FC236}">
                <a16:creationId xmlns:a16="http://schemas.microsoft.com/office/drawing/2014/main" id="{AD49691D-3FB3-4F01-043D-9318D2B037BC}"/>
              </a:ext>
            </a:extLst>
          </p:cNvPr>
          <p:cNvSpPr/>
          <p:nvPr/>
        </p:nvSpPr>
        <p:spPr>
          <a:xfrm>
            <a:off x="7516368" y="4224528"/>
            <a:ext cx="4114800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7" name="Text 14">
            <a:extLst>
              <a:ext uri="{FF2B5EF4-FFF2-40B4-BE49-F238E27FC236}">
                <a16:creationId xmlns:a16="http://schemas.microsoft.com/office/drawing/2014/main" id="{A0052A3C-C008-1C1F-F134-760624E2832C}"/>
              </a:ext>
            </a:extLst>
          </p:cNvPr>
          <p:cNvSpPr/>
          <p:nvPr/>
        </p:nvSpPr>
        <p:spPr>
          <a:xfrm>
            <a:off x="7516368" y="4334256"/>
            <a:ext cx="2148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2,86 mln</a:t>
            </a:r>
            <a:endParaRPr lang="en-US" sz="1900" dirty="0"/>
          </a:p>
        </p:txBody>
      </p:sp>
      <p:sp>
        <p:nvSpPr>
          <p:cNvPr id="49" name="Text 15">
            <a:extLst>
              <a:ext uri="{FF2B5EF4-FFF2-40B4-BE49-F238E27FC236}">
                <a16:creationId xmlns:a16="http://schemas.microsoft.com/office/drawing/2014/main" id="{536809DE-C6D8-659F-F4E5-97B09E9FF0CB}"/>
              </a:ext>
            </a:extLst>
          </p:cNvPr>
          <p:cNvSpPr/>
          <p:nvPr/>
        </p:nvSpPr>
        <p:spPr>
          <a:xfrm>
            <a:off x="9665208" y="4375404"/>
            <a:ext cx="1965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przejazdów zaplanowanych na liniach M w 2026 r.</a:t>
            </a:r>
            <a:endParaRPr lang="en-US" sz="1050" dirty="0"/>
          </a:p>
        </p:txBody>
      </p:sp>
      <p:sp>
        <p:nvSpPr>
          <p:cNvPr id="51" name="Shape 16">
            <a:extLst>
              <a:ext uri="{FF2B5EF4-FFF2-40B4-BE49-F238E27FC236}">
                <a16:creationId xmlns:a16="http://schemas.microsoft.com/office/drawing/2014/main" id="{8AA9515F-BEDC-F703-621E-023BD83F696B}"/>
              </a:ext>
            </a:extLst>
          </p:cNvPr>
          <p:cNvSpPr/>
          <p:nvPr/>
        </p:nvSpPr>
        <p:spPr>
          <a:xfrm>
            <a:off x="7516368" y="4956048"/>
            <a:ext cx="4114800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53" name="Shape 17">
            <a:extLst>
              <a:ext uri="{FF2B5EF4-FFF2-40B4-BE49-F238E27FC236}">
                <a16:creationId xmlns:a16="http://schemas.microsoft.com/office/drawing/2014/main" id="{921AF724-8E30-0B75-8FA2-58A0CC26A1B1}"/>
              </a:ext>
            </a:extLst>
          </p:cNvPr>
          <p:cNvSpPr/>
          <p:nvPr/>
        </p:nvSpPr>
        <p:spPr>
          <a:xfrm>
            <a:off x="7516368" y="5157217"/>
            <a:ext cx="4114800" cy="914400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55" name="Text 18">
            <a:extLst>
              <a:ext uri="{FF2B5EF4-FFF2-40B4-BE49-F238E27FC236}">
                <a16:creationId xmlns:a16="http://schemas.microsoft.com/office/drawing/2014/main" id="{24F229F0-F535-CB0E-5B54-5A0B3311A8A2}"/>
              </a:ext>
            </a:extLst>
          </p:cNvPr>
          <p:cNvSpPr/>
          <p:nvPr/>
        </p:nvSpPr>
        <p:spPr>
          <a:xfrm>
            <a:off x="7717536" y="5276089"/>
            <a:ext cx="3712464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50"/>
              </a:lnSpc>
              <a:buNone/>
            </a:pPr>
            <a:r>
              <a:rPr lang="en-US" sz="10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Uruchomienie linii M pozwoliło zreorganizować miejskie linie 801, 808, 811, 815, 831 i 908N. Zamiast dublować kursy, </a:t>
            </a:r>
            <a:r>
              <a:rPr lang="en-US" sz="105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miasto</a:t>
            </a:r>
            <a:r>
              <a:rPr lang="en-US" sz="10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pl-PL" sz="10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5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10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Metropolia układają siatkę wspólnie.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57" name="Text 19">
            <a:extLst>
              <a:ext uri="{FF2B5EF4-FFF2-40B4-BE49-F238E27FC236}">
                <a16:creationId xmlns:a16="http://schemas.microsoft.com/office/drawing/2014/main" id="{8E7B1A2E-5443-3E49-436F-586147CDA736}"/>
              </a:ext>
            </a:extLst>
          </p:cNvPr>
          <p:cNvSpPr/>
          <p:nvPr/>
        </p:nvSpPr>
        <p:spPr>
          <a:xfrm>
            <a:off x="566928" y="627735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ORGANIZACJA PRZEWOZÓW</a:t>
            </a:r>
            <a:endParaRPr lang="en-US" sz="850" dirty="0"/>
          </a:p>
        </p:txBody>
      </p:sp>
      <p:pic>
        <p:nvPicPr>
          <p:cNvPr id="3" name="Image 2" descr="assets/logotyp_h_fuksja.png">
            <a:extLst>
              <a:ext uri="{FF2B5EF4-FFF2-40B4-BE49-F238E27FC236}">
                <a16:creationId xmlns:a16="http://schemas.microsoft.com/office/drawing/2014/main" id="{3D550F0D-6D7A-671B-4FE8-4435C7CC0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04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29E6A-944A-C14E-1281-8728578F4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1">
            <a:extLst>
              <a:ext uri="{FF2B5EF4-FFF2-40B4-BE49-F238E27FC236}">
                <a16:creationId xmlns:a16="http://schemas.microsoft.com/office/drawing/2014/main" id="{0D41F626-4EDD-AE14-2C76-E38E75C5D6AC}"/>
              </a:ext>
            </a:extLst>
          </p:cNvPr>
          <p:cNvSpPr/>
          <p:nvPr/>
        </p:nvSpPr>
        <p:spPr>
          <a:xfrm>
            <a:off x="786384" y="329184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2267BB21-46EC-F6D9-94A7-0F32903CCBD9}"/>
              </a:ext>
            </a:extLst>
          </p:cNvPr>
          <p:cNvSpPr/>
          <p:nvPr/>
        </p:nvSpPr>
        <p:spPr>
          <a:xfrm>
            <a:off x="463560" y="401141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Jedna sieć ponad granicami</a:t>
            </a:r>
            <a:endParaRPr lang="en-US" sz="2900" dirty="0">
              <a:solidFill>
                <a:srgbClr val="002448"/>
              </a:solidFill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6C034085-39CE-598E-B172-B3A987DF2373}"/>
              </a:ext>
            </a:extLst>
          </p:cNvPr>
          <p:cNvSpPr/>
          <p:nvPr/>
        </p:nvSpPr>
        <p:spPr>
          <a:xfrm>
            <a:off x="688960" y="1117854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Sosnowiec styka się z sześcioma gminami Metropolii. Na tych granicach siatka połączeń, taryfa i standard przystanku są układane 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wspólnie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nie osobno po każdej stronie.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Shape 7">
            <a:extLst>
              <a:ext uri="{FF2B5EF4-FFF2-40B4-BE49-F238E27FC236}">
                <a16:creationId xmlns:a16="http://schemas.microsoft.com/office/drawing/2014/main" id="{6FF48D20-01AF-AAE5-91C7-810AC30E6EF7}"/>
              </a:ext>
            </a:extLst>
          </p:cNvPr>
          <p:cNvSpPr/>
          <p:nvPr/>
        </p:nvSpPr>
        <p:spPr>
          <a:xfrm>
            <a:off x="7370064" y="2011680"/>
            <a:ext cx="4261104" cy="1609344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EB9FED89-918E-B423-5735-0B521A271061}"/>
              </a:ext>
            </a:extLst>
          </p:cNvPr>
          <p:cNvSpPr/>
          <p:nvPr/>
        </p:nvSpPr>
        <p:spPr>
          <a:xfrm>
            <a:off x="7592264" y="2257524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CC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Jeden bilet na 41 gmin</a:t>
            </a:r>
            <a:endParaRPr lang="en-US" sz="1450" dirty="0">
              <a:solidFill>
                <a:srgbClr val="FFCC00"/>
              </a:solidFill>
            </a:endParaRPr>
          </a:p>
        </p:txBody>
      </p:sp>
      <p:sp>
        <p:nvSpPr>
          <p:cNvPr id="33" name="Text 10">
            <a:extLst>
              <a:ext uri="{FF2B5EF4-FFF2-40B4-BE49-F238E27FC236}">
                <a16:creationId xmlns:a16="http://schemas.microsoft.com/office/drawing/2014/main" id="{AF56947F-2975-C975-D11A-E8610B1C8102}"/>
              </a:ext>
            </a:extLst>
          </p:cNvPr>
          <p:cNvSpPr/>
          <p:nvPr/>
        </p:nvSpPr>
        <p:spPr>
          <a:xfrm>
            <a:off x="7697128" y="2686049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Wspólna taryfa i jeden system sprzedaży sprawiają, że mieszkaniec Sosnowca nie przesiada się między systemami taryfowymi. To także źródło pasażerów dla PKM Sosnowiec.</a:t>
            </a:r>
            <a:endParaRPr lang="en-US" sz="1100" dirty="0"/>
          </a:p>
        </p:txBody>
      </p:sp>
      <p:sp>
        <p:nvSpPr>
          <p:cNvPr id="35" name="Text 11">
            <a:extLst>
              <a:ext uri="{FF2B5EF4-FFF2-40B4-BE49-F238E27FC236}">
                <a16:creationId xmlns:a16="http://schemas.microsoft.com/office/drawing/2014/main" id="{574F5238-BABF-0883-349F-392ED8776117}"/>
              </a:ext>
            </a:extLst>
          </p:cNvPr>
          <p:cNvSpPr/>
          <p:nvPr/>
        </p:nvSpPr>
        <p:spPr>
          <a:xfrm>
            <a:off x="7370064" y="3749040"/>
            <a:ext cx="4261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Wspólny standard w liczbach</a:t>
            </a:r>
            <a:endParaRPr lang="en-US" sz="1450" dirty="0"/>
          </a:p>
        </p:txBody>
      </p:sp>
      <p:sp>
        <p:nvSpPr>
          <p:cNvPr id="37" name="Text 12">
            <a:extLst>
              <a:ext uri="{FF2B5EF4-FFF2-40B4-BE49-F238E27FC236}">
                <a16:creationId xmlns:a16="http://schemas.microsoft.com/office/drawing/2014/main" id="{5F028089-5333-C46D-DFEE-25E9F1FB4F86}"/>
              </a:ext>
            </a:extLst>
          </p:cNvPr>
          <p:cNvSpPr/>
          <p:nvPr/>
        </p:nvSpPr>
        <p:spPr>
          <a:xfrm>
            <a:off x="7370064" y="4078224"/>
            <a:ext cx="12984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507</a:t>
            </a:r>
            <a:endParaRPr lang="en-US" sz="1800" dirty="0"/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BC54A77D-A9BD-1326-3226-F3175AB8EFAC}"/>
              </a:ext>
            </a:extLst>
          </p:cNvPr>
          <p:cNvSpPr/>
          <p:nvPr/>
        </p:nvSpPr>
        <p:spPr>
          <a:xfrm>
            <a:off x="8668512" y="4119372"/>
            <a:ext cx="29626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przystanków w systemie metropolitalnym</a:t>
            </a:r>
            <a:endParaRPr lang="en-US" sz="1050" dirty="0"/>
          </a:p>
        </p:txBody>
      </p:sp>
      <p:sp>
        <p:nvSpPr>
          <p:cNvPr id="41" name="Shape 14">
            <a:extLst>
              <a:ext uri="{FF2B5EF4-FFF2-40B4-BE49-F238E27FC236}">
                <a16:creationId xmlns:a16="http://schemas.microsoft.com/office/drawing/2014/main" id="{8A1E4D19-A0A0-8EFB-0963-FBF916483611}"/>
              </a:ext>
            </a:extLst>
          </p:cNvPr>
          <p:cNvSpPr/>
          <p:nvPr/>
        </p:nvSpPr>
        <p:spPr>
          <a:xfrm>
            <a:off x="7370064" y="4535424"/>
            <a:ext cx="4261104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3" name="Text 15">
            <a:extLst>
              <a:ext uri="{FF2B5EF4-FFF2-40B4-BE49-F238E27FC236}">
                <a16:creationId xmlns:a16="http://schemas.microsoft.com/office/drawing/2014/main" id="{586A29F1-5BBC-F866-A3DC-7CA779515510}"/>
              </a:ext>
            </a:extLst>
          </p:cNvPr>
          <p:cNvSpPr/>
          <p:nvPr/>
        </p:nvSpPr>
        <p:spPr>
          <a:xfrm>
            <a:off x="7370064" y="4572000"/>
            <a:ext cx="12984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182</a:t>
            </a:r>
            <a:endParaRPr lang="en-US" sz="1800" dirty="0"/>
          </a:p>
        </p:txBody>
      </p:sp>
      <p:sp>
        <p:nvSpPr>
          <p:cNvPr id="45" name="Text 16">
            <a:extLst>
              <a:ext uri="{FF2B5EF4-FFF2-40B4-BE49-F238E27FC236}">
                <a16:creationId xmlns:a16="http://schemas.microsoft.com/office/drawing/2014/main" id="{D2F2CA13-AB01-AE22-35BE-0263271461C0}"/>
              </a:ext>
            </a:extLst>
          </p:cNvPr>
          <p:cNvSpPr/>
          <p:nvPr/>
        </p:nvSpPr>
        <p:spPr>
          <a:xfrm>
            <a:off x="8668512" y="4613148"/>
            <a:ext cx="29626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wiaty utrzymywane przez Serwis GZM</a:t>
            </a:r>
            <a:endParaRPr lang="en-US" sz="1050" dirty="0"/>
          </a:p>
        </p:txBody>
      </p:sp>
      <p:sp>
        <p:nvSpPr>
          <p:cNvPr id="47" name="Shape 17">
            <a:extLst>
              <a:ext uri="{FF2B5EF4-FFF2-40B4-BE49-F238E27FC236}">
                <a16:creationId xmlns:a16="http://schemas.microsoft.com/office/drawing/2014/main" id="{91D8AEAE-8212-3F0F-B409-0CAA31A5579A}"/>
              </a:ext>
            </a:extLst>
          </p:cNvPr>
          <p:cNvSpPr/>
          <p:nvPr/>
        </p:nvSpPr>
        <p:spPr>
          <a:xfrm>
            <a:off x="7370064" y="5029200"/>
            <a:ext cx="4261104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49" name="Text 18">
            <a:extLst>
              <a:ext uri="{FF2B5EF4-FFF2-40B4-BE49-F238E27FC236}">
                <a16:creationId xmlns:a16="http://schemas.microsoft.com/office/drawing/2014/main" id="{CD4ECE14-8D71-7F78-7CCA-90C9F8F91CB9}"/>
              </a:ext>
            </a:extLst>
          </p:cNvPr>
          <p:cNvSpPr/>
          <p:nvPr/>
        </p:nvSpPr>
        <p:spPr>
          <a:xfrm>
            <a:off x="7370064" y="5065776"/>
            <a:ext cx="12984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3 696</a:t>
            </a:r>
            <a:endParaRPr lang="en-US" sz="1800" dirty="0"/>
          </a:p>
        </p:txBody>
      </p:sp>
      <p:sp>
        <p:nvSpPr>
          <p:cNvPr id="51" name="Text 19">
            <a:extLst>
              <a:ext uri="{FF2B5EF4-FFF2-40B4-BE49-F238E27FC236}">
                <a16:creationId xmlns:a16="http://schemas.microsoft.com/office/drawing/2014/main" id="{CFE1A249-FA45-CBBE-996D-5D5BE29D1BC0}"/>
              </a:ext>
            </a:extLst>
          </p:cNvPr>
          <p:cNvSpPr/>
          <p:nvPr/>
        </p:nvSpPr>
        <p:spPr>
          <a:xfrm>
            <a:off x="8668512" y="5106924"/>
            <a:ext cx="29626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czynności utrzymania wiat od 2023 r.</a:t>
            </a:r>
            <a:endParaRPr lang="en-US" sz="1050" dirty="0"/>
          </a:p>
        </p:txBody>
      </p:sp>
      <p:sp>
        <p:nvSpPr>
          <p:cNvPr id="53" name="Shape 20">
            <a:extLst>
              <a:ext uri="{FF2B5EF4-FFF2-40B4-BE49-F238E27FC236}">
                <a16:creationId xmlns:a16="http://schemas.microsoft.com/office/drawing/2014/main" id="{86449840-54B1-63B6-0822-C694161F8FDA}"/>
              </a:ext>
            </a:extLst>
          </p:cNvPr>
          <p:cNvSpPr/>
          <p:nvPr/>
        </p:nvSpPr>
        <p:spPr>
          <a:xfrm>
            <a:off x="7370064" y="5522976"/>
            <a:ext cx="4261104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55" name="Text 21">
            <a:extLst>
              <a:ext uri="{FF2B5EF4-FFF2-40B4-BE49-F238E27FC236}">
                <a16:creationId xmlns:a16="http://schemas.microsoft.com/office/drawing/2014/main" id="{C7DBBFE2-FFD8-167D-AE40-A037E8C2DA68}"/>
              </a:ext>
            </a:extLst>
          </p:cNvPr>
          <p:cNvSpPr/>
          <p:nvPr/>
        </p:nvSpPr>
        <p:spPr>
          <a:xfrm>
            <a:off x="7370064" y="5559552"/>
            <a:ext cx="12984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29 805</a:t>
            </a:r>
            <a:endParaRPr lang="en-US" sz="1800" dirty="0"/>
          </a:p>
        </p:txBody>
      </p:sp>
      <p:sp>
        <p:nvSpPr>
          <p:cNvPr id="57" name="Text 22">
            <a:extLst>
              <a:ext uri="{FF2B5EF4-FFF2-40B4-BE49-F238E27FC236}">
                <a16:creationId xmlns:a16="http://schemas.microsoft.com/office/drawing/2014/main" id="{21B02B16-6F0A-CB58-74DE-94C010F256A3}"/>
              </a:ext>
            </a:extLst>
          </p:cNvPr>
          <p:cNvSpPr/>
          <p:nvPr/>
        </p:nvSpPr>
        <p:spPr>
          <a:xfrm>
            <a:off x="8668512" y="5600700"/>
            <a:ext cx="29626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obsłużonych rozkładów jazdy</a:t>
            </a:r>
            <a:endParaRPr lang="en-US" sz="1050" dirty="0"/>
          </a:p>
        </p:txBody>
      </p:sp>
      <p:sp>
        <p:nvSpPr>
          <p:cNvPr id="59" name="Shape 23">
            <a:extLst>
              <a:ext uri="{FF2B5EF4-FFF2-40B4-BE49-F238E27FC236}">
                <a16:creationId xmlns:a16="http://schemas.microsoft.com/office/drawing/2014/main" id="{55FB3CCE-AB89-CB64-85E5-038AF5744238}"/>
              </a:ext>
            </a:extLst>
          </p:cNvPr>
          <p:cNvSpPr/>
          <p:nvPr/>
        </p:nvSpPr>
        <p:spPr>
          <a:xfrm>
            <a:off x="7370064" y="6016752"/>
            <a:ext cx="4261104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61" name="Text 24">
            <a:extLst>
              <a:ext uri="{FF2B5EF4-FFF2-40B4-BE49-F238E27FC236}">
                <a16:creationId xmlns:a16="http://schemas.microsoft.com/office/drawing/2014/main" id="{7D85AADE-CA61-DCAA-FCCC-3B88A2858157}"/>
              </a:ext>
            </a:extLst>
          </p:cNvPr>
          <p:cNvSpPr/>
          <p:nvPr/>
        </p:nvSpPr>
        <p:spPr>
          <a:xfrm>
            <a:off x="571500" y="6259292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INTEGRACJA I OBSZARY STYKOWE</a:t>
            </a:r>
            <a:endParaRPr lang="en-US" sz="850" dirty="0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16178F91-5B35-A8BC-F2B7-6CCD53B93E0C}"/>
              </a:ext>
            </a:extLst>
          </p:cNvPr>
          <p:cNvSpPr/>
          <p:nvPr/>
        </p:nvSpPr>
        <p:spPr>
          <a:xfrm>
            <a:off x="560832" y="5310152"/>
            <a:ext cx="6053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1100" b="1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Tam, gdzie granica miasta przecina codzienne dojazdy, przewozy organizuje jeden </a:t>
            </a:r>
            <a:r>
              <a:rPr lang="en-US" sz="1100" b="1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podmiot</a:t>
            </a:r>
            <a:r>
              <a:rPr lang="en-US" sz="1100" b="1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00" b="1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00" b="1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 to on odpowiada za spójność rozkładu po obu stronach.</a:t>
            </a:r>
            <a:endParaRPr lang="en-US" sz="1100" b="1" dirty="0"/>
          </a:p>
        </p:txBody>
      </p:sp>
      <p:pic>
        <p:nvPicPr>
          <p:cNvPr id="4" name="Image 2" descr="assets/logotyp_h_fuksja.png">
            <a:extLst>
              <a:ext uri="{FF2B5EF4-FFF2-40B4-BE49-F238E27FC236}">
                <a16:creationId xmlns:a16="http://schemas.microsoft.com/office/drawing/2014/main" id="{DB97FC1C-9FF5-9443-E16C-2C068D662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AAE5002-6C48-AC1E-997A-682A927097EF}"/>
              </a:ext>
            </a:extLst>
          </p:cNvPr>
          <p:cNvSpPr txBox="1"/>
          <p:nvPr/>
        </p:nvSpPr>
        <p:spPr>
          <a:xfrm>
            <a:off x="3638018" y="1990400"/>
            <a:ext cx="2950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>
                <a:solidFill>
                  <a:srgbClr val="002448"/>
                </a:solidFill>
              </a:rPr>
              <a:t>Teraz: </a:t>
            </a:r>
            <a:r>
              <a:rPr lang="pl-PL" sz="1000" dirty="0">
                <a:solidFill>
                  <a:srgbClr val="002448"/>
                </a:solidFill>
              </a:rPr>
              <a:t>Jeden Bilet Metropolitalny. Pełna integracja komunikacji. Płynny, codzienny dojazd w ramach jednej zoptymalizowanej sieci ZTM 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7199EEDB-D206-A82F-68F1-64DCC985581D}"/>
              </a:ext>
            </a:extLst>
          </p:cNvPr>
          <p:cNvSpPr txBox="1"/>
          <p:nvPr/>
        </p:nvSpPr>
        <p:spPr>
          <a:xfrm>
            <a:off x="636672" y="2026329"/>
            <a:ext cx="2950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>
                <a:solidFill>
                  <a:srgbClr val="002448"/>
                </a:solidFill>
              </a:rPr>
              <a:t>Kiedyś: </a:t>
            </a:r>
            <a:r>
              <a:rPr lang="pl-PL" sz="1000" dirty="0">
                <a:solidFill>
                  <a:srgbClr val="002448"/>
                </a:solidFill>
              </a:rPr>
              <a:t>wielu przewoźników, skompilowane taryfy, drogie przejazdy między miastami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29DB5A7-52C2-2937-57B3-1FEB304AB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94" y="2607360"/>
            <a:ext cx="5880804" cy="258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57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56C3CB-1A14-D42E-441E-F1E3CEDF8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3">
            <a:extLst>
              <a:ext uri="{FF2B5EF4-FFF2-40B4-BE49-F238E27FC236}">
                <a16:creationId xmlns:a16="http://schemas.microsoft.com/office/drawing/2014/main" id="{31BFA202-1147-F395-3CBC-C2A3ED739261}"/>
              </a:ext>
            </a:extLst>
          </p:cNvPr>
          <p:cNvSpPr/>
          <p:nvPr/>
        </p:nvSpPr>
        <p:spPr>
          <a:xfrm>
            <a:off x="566928" y="365760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 err="1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Metrorower</a:t>
            </a:r>
            <a:r>
              <a:rPr lang="pl-PL" sz="29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-</a:t>
            </a:r>
            <a:r>
              <a:rPr lang="en-US" sz="29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</a:t>
            </a:r>
            <a:r>
              <a:rPr lang="en-US" sz="2900" b="1" dirty="0" err="1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jeden</a:t>
            </a:r>
            <a:r>
              <a:rPr lang="en-US" sz="29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system</a:t>
            </a:r>
            <a:endParaRPr lang="en-US" sz="2900" dirty="0">
              <a:solidFill>
                <a:srgbClr val="002448"/>
              </a:solidFill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5A523522-0F6C-C644-E959-BD171D1CFE92}"/>
              </a:ext>
            </a:extLst>
          </p:cNvPr>
          <p:cNvSpPr/>
          <p:nvPr/>
        </p:nvSpPr>
        <p:spPr>
          <a:xfrm>
            <a:off x="676656" y="1133856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Zamiast czterdziestu osobnych wypożyczalni działa jedna. Rower wypożyczony w Sosnowcu można oddać w Będzinie, Czeladzi czy 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Katowicach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na jednym koncie.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Shape 5">
            <a:extLst>
              <a:ext uri="{FF2B5EF4-FFF2-40B4-BE49-F238E27FC236}">
                <a16:creationId xmlns:a16="http://schemas.microsoft.com/office/drawing/2014/main" id="{F36B87D5-C141-07EA-0767-D8478C82AA07}"/>
              </a:ext>
            </a:extLst>
          </p:cNvPr>
          <p:cNvSpPr/>
          <p:nvPr/>
        </p:nvSpPr>
        <p:spPr>
          <a:xfrm>
            <a:off x="566928" y="2011680"/>
            <a:ext cx="2599868" cy="1810512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CA124B69-2183-955E-D04D-C47F663F4342}"/>
              </a:ext>
            </a:extLst>
          </p:cNvPr>
          <p:cNvSpPr/>
          <p:nvPr/>
        </p:nvSpPr>
        <p:spPr>
          <a:xfrm>
            <a:off x="1353427" y="2313432"/>
            <a:ext cx="21426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86</a:t>
            </a:r>
            <a:r>
              <a:rPr lang="en-US" sz="1408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stacji</a:t>
            </a:r>
            <a:endParaRPr lang="en-US" sz="3200" dirty="0"/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1E42DF0B-47B0-420D-8540-6C5953F7F823}"/>
              </a:ext>
            </a:extLst>
          </p:cNvPr>
          <p:cNvSpPr/>
          <p:nvPr/>
        </p:nvSpPr>
        <p:spPr>
          <a:xfrm>
            <a:off x="822960" y="3127248"/>
            <a:ext cx="20878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Metroroweru w Sosnowcu i 772 rowery dla mieszkańców</a:t>
            </a:r>
            <a:endParaRPr lang="en-US" sz="1100" dirty="0"/>
          </a:p>
        </p:txBody>
      </p:sp>
      <p:sp>
        <p:nvSpPr>
          <p:cNvPr id="29" name="Shape 9">
            <a:extLst>
              <a:ext uri="{FF2B5EF4-FFF2-40B4-BE49-F238E27FC236}">
                <a16:creationId xmlns:a16="http://schemas.microsoft.com/office/drawing/2014/main" id="{397A8C72-2164-3161-4F0A-5972ADBC035C}"/>
              </a:ext>
            </a:extLst>
          </p:cNvPr>
          <p:cNvSpPr/>
          <p:nvPr/>
        </p:nvSpPr>
        <p:spPr>
          <a:xfrm>
            <a:off x="3386252" y="2011680"/>
            <a:ext cx="2599868" cy="1810512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ED79504F-88DA-25BF-37F3-AC3E81D35585}"/>
              </a:ext>
            </a:extLst>
          </p:cNvPr>
          <p:cNvSpPr/>
          <p:nvPr/>
        </p:nvSpPr>
        <p:spPr>
          <a:xfrm>
            <a:off x="4154462" y="2282422"/>
            <a:ext cx="21426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270</a:t>
            </a:r>
            <a:r>
              <a:rPr lang="en-US" sz="1408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tys.</a:t>
            </a:r>
            <a:endParaRPr lang="en-US" sz="3200" dirty="0"/>
          </a:p>
        </p:txBody>
      </p:sp>
      <p:sp>
        <p:nvSpPr>
          <p:cNvPr id="35" name="Text 12">
            <a:extLst>
              <a:ext uri="{FF2B5EF4-FFF2-40B4-BE49-F238E27FC236}">
                <a16:creationId xmlns:a16="http://schemas.microsoft.com/office/drawing/2014/main" id="{3AA78D20-79C8-E63A-6556-4B0441A77C54}"/>
              </a:ext>
            </a:extLst>
          </p:cNvPr>
          <p:cNvSpPr/>
          <p:nvPr/>
        </p:nvSpPr>
        <p:spPr>
          <a:xfrm>
            <a:off x="3642284" y="3127248"/>
            <a:ext cx="20878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wypożyczeń na sosnowieckich stacjach od sierpnia 2024 r.</a:t>
            </a:r>
            <a:endParaRPr lang="en-US" sz="1100" dirty="0"/>
          </a:p>
        </p:txBody>
      </p:sp>
      <p:sp>
        <p:nvSpPr>
          <p:cNvPr id="37" name="Shape 13">
            <a:extLst>
              <a:ext uri="{FF2B5EF4-FFF2-40B4-BE49-F238E27FC236}">
                <a16:creationId xmlns:a16="http://schemas.microsoft.com/office/drawing/2014/main" id="{9B053231-3CDE-C73A-B783-CB8CCEC7DF62}"/>
              </a:ext>
            </a:extLst>
          </p:cNvPr>
          <p:cNvSpPr/>
          <p:nvPr/>
        </p:nvSpPr>
        <p:spPr>
          <a:xfrm>
            <a:off x="6205576" y="2011680"/>
            <a:ext cx="2599868" cy="1810512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1" name="Text 15">
            <a:extLst>
              <a:ext uri="{FF2B5EF4-FFF2-40B4-BE49-F238E27FC236}">
                <a16:creationId xmlns:a16="http://schemas.microsoft.com/office/drawing/2014/main" id="{ABA08D4F-C0FB-70BD-B13D-16B40F7CBC82}"/>
              </a:ext>
            </a:extLst>
          </p:cNvPr>
          <p:cNvSpPr/>
          <p:nvPr/>
        </p:nvSpPr>
        <p:spPr>
          <a:xfrm>
            <a:off x="6915219" y="2302101"/>
            <a:ext cx="21426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21 168</a:t>
            </a:r>
            <a:endParaRPr lang="en-US" sz="2700" dirty="0"/>
          </a:p>
        </p:txBody>
      </p:sp>
      <p:sp>
        <p:nvSpPr>
          <p:cNvPr id="43" name="Text 16">
            <a:extLst>
              <a:ext uri="{FF2B5EF4-FFF2-40B4-BE49-F238E27FC236}">
                <a16:creationId xmlns:a16="http://schemas.microsoft.com/office/drawing/2014/main" id="{41416519-7D83-CCFE-C7A6-D77FA51CC424}"/>
              </a:ext>
            </a:extLst>
          </p:cNvPr>
          <p:cNvSpPr/>
          <p:nvPr/>
        </p:nvSpPr>
        <p:spPr>
          <a:xfrm>
            <a:off x="6461608" y="3127248"/>
            <a:ext cx="20878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unikatowych </a:t>
            </a:r>
            <a:r>
              <a:rPr lang="en-US" sz="110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użytkowników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pl-PL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Sosnowcu w 2026 r.</a:t>
            </a:r>
            <a:endParaRPr lang="en-US" sz="1100" dirty="0"/>
          </a:p>
        </p:txBody>
      </p:sp>
      <p:sp>
        <p:nvSpPr>
          <p:cNvPr id="45" name="Shape 17">
            <a:extLst>
              <a:ext uri="{FF2B5EF4-FFF2-40B4-BE49-F238E27FC236}">
                <a16:creationId xmlns:a16="http://schemas.microsoft.com/office/drawing/2014/main" id="{E0DA9F5C-000E-E0A8-41E1-A68C2E5C6F93}"/>
              </a:ext>
            </a:extLst>
          </p:cNvPr>
          <p:cNvSpPr/>
          <p:nvPr/>
        </p:nvSpPr>
        <p:spPr>
          <a:xfrm>
            <a:off x="9024899" y="2011680"/>
            <a:ext cx="2599868" cy="1810512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9" name="Text 19">
            <a:extLst>
              <a:ext uri="{FF2B5EF4-FFF2-40B4-BE49-F238E27FC236}">
                <a16:creationId xmlns:a16="http://schemas.microsoft.com/office/drawing/2014/main" id="{15246674-1561-9C93-3402-412E88351091}"/>
              </a:ext>
            </a:extLst>
          </p:cNvPr>
          <p:cNvSpPr/>
          <p:nvPr/>
        </p:nvSpPr>
        <p:spPr>
          <a:xfrm>
            <a:off x="9701554" y="2196747"/>
            <a:ext cx="21426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2.</a:t>
            </a:r>
            <a:r>
              <a:rPr lang="en-US" sz="1408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miejsce</a:t>
            </a:r>
            <a:endParaRPr lang="en-US" sz="3200" dirty="0"/>
          </a:p>
        </p:txBody>
      </p:sp>
      <p:sp>
        <p:nvSpPr>
          <p:cNvPr id="51" name="Text 20">
            <a:extLst>
              <a:ext uri="{FF2B5EF4-FFF2-40B4-BE49-F238E27FC236}">
                <a16:creationId xmlns:a16="http://schemas.microsoft.com/office/drawing/2014/main" id="{17D03942-623E-A08C-2404-29F4AFCF451D}"/>
              </a:ext>
            </a:extLst>
          </p:cNvPr>
          <p:cNvSpPr/>
          <p:nvPr/>
        </p:nvSpPr>
        <p:spPr>
          <a:xfrm>
            <a:off x="9280931" y="3127248"/>
            <a:ext cx="208780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Metropolii w najmie </a:t>
            </a:r>
            <a:r>
              <a:rPr lang="en-US" sz="1100" dirty="0" err="1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długoterminowym</a:t>
            </a: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za Katowicami</a:t>
            </a:r>
            <a:endParaRPr lang="en-US" sz="1100" dirty="0"/>
          </a:p>
        </p:txBody>
      </p:sp>
      <p:sp>
        <p:nvSpPr>
          <p:cNvPr id="53" name="Text 21">
            <a:extLst>
              <a:ext uri="{FF2B5EF4-FFF2-40B4-BE49-F238E27FC236}">
                <a16:creationId xmlns:a16="http://schemas.microsoft.com/office/drawing/2014/main" id="{7ECDFC2C-86C2-504A-83ED-C9C63FC0BC1B}"/>
              </a:ext>
            </a:extLst>
          </p:cNvPr>
          <p:cNvSpPr/>
          <p:nvPr/>
        </p:nvSpPr>
        <p:spPr>
          <a:xfrm>
            <a:off x="566928" y="4096512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Najczęściej wybierane stacje w Sosnowcu</a:t>
            </a:r>
            <a:endParaRPr lang="en-US" sz="1500" dirty="0"/>
          </a:p>
        </p:txBody>
      </p:sp>
      <p:sp>
        <p:nvSpPr>
          <p:cNvPr id="55" name="Text 22">
            <a:extLst>
              <a:ext uri="{FF2B5EF4-FFF2-40B4-BE49-F238E27FC236}">
                <a16:creationId xmlns:a16="http://schemas.microsoft.com/office/drawing/2014/main" id="{7368DBE4-B1B6-788F-325C-6D65C4F8A22B}"/>
              </a:ext>
            </a:extLst>
          </p:cNvPr>
          <p:cNvSpPr/>
          <p:nvPr/>
        </p:nvSpPr>
        <p:spPr>
          <a:xfrm>
            <a:off x="566928" y="44988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10 459</a:t>
            </a:r>
            <a:endParaRPr lang="en-US" sz="1800" dirty="0"/>
          </a:p>
        </p:txBody>
      </p:sp>
      <p:sp>
        <p:nvSpPr>
          <p:cNvPr id="57" name="Text 23">
            <a:extLst>
              <a:ext uri="{FF2B5EF4-FFF2-40B4-BE49-F238E27FC236}">
                <a16:creationId xmlns:a16="http://schemas.microsoft.com/office/drawing/2014/main" id="{7734934D-2D09-95B2-9235-8E01CE221E87}"/>
              </a:ext>
            </a:extLst>
          </p:cNvPr>
          <p:cNvSpPr/>
          <p:nvPr/>
        </p:nvSpPr>
        <p:spPr>
          <a:xfrm>
            <a:off x="1984248" y="4539996"/>
            <a:ext cx="1801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Sienkiewicza</a:t>
            </a:r>
            <a:endParaRPr lang="en-US" sz="1200" dirty="0"/>
          </a:p>
        </p:txBody>
      </p:sp>
      <p:sp>
        <p:nvSpPr>
          <p:cNvPr id="59" name="Shape 24">
            <a:extLst>
              <a:ext uri="{FF2B5EF4-FFF2-40B4-BE49-F238E27FC236}">
                <a16:creationId xmlns:a16="http://schemas.microsoft.com/office/drawing/2014/main" id="{D89BDA25-4781-8251-2EB8-D75E0F6D563E}"/>
              </a:ext>
            </a:extLst>
          </p:cNvPr>
          <p:cNvSpPr/>
          <p:nvPr/>
        </p:nvSpPr>
        <p:spPr>
          <a:xfrm>
            <a:off x="566928" y="5010912"/>
            <a:ext cx="3218688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61" name="Text 25">
            <a:extLst>
              <a:ext uri="{FF2B5EF4-FFF2-40B4-BE49-F238E27FC236}">
                <a16:creationId xmlns:a16="http://schemas.microsoft.com/office/drawing/2014/main" id="{4567D457-09F5-9BCE-4B48-5377383D898A}"/>
              </a:ext>
            </a:extLst>
          </p:cNvPr>
          <p:cNvSpPr/>
          <p:nvPr/>
        </p:nvSpPr>
        <p:spPr>
          <a:xfrm>
            <a:off x="566928" y="504748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10 421</a:t>
            </a:r>
            <a:endParaRPr lang="en-US" sz="1800" dirty="0"/>
          </a:p>
        </p:txBody>
      </p:sp>
      <p:sp>
        <p:nvSpPr>
          <p:cNvPr id="63" name="Text 26">
            <a:extLst>
              <a:ext uri="{FF2B5EF4-FFF2-40B4-BE49-F238E27FC236}">
                <a16:creationId xmlns:a16="http://schemas.microsoft.com/office/drawing/2014/main" id="{C3D190D1-45DF-4D41-4510-2D95ABB493D3}"/>
              </a:ext>
            </a:extLst>
          </p:cNvPr>
          <p:cNvSpPr/>
          <p:nvPr/>
        </p:nvSpPr>
        <p:spPr>
          <a:xfrm>
            <a:off x="1984248" y="5088636"/>
            <a:ext cx="1801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Warszawska TIMKEN</a:t>
            </a:r>
            <a:endParaRPr lang="en-US" sz="1200" dirty="0"/>
          </a:p>
        </p:txBody>
      </p:sp>
      <p:sp>
        <p:nvSpPr>
          <p:cNvPr id="65" name="Shape 27">
            <a:extLst>
              <a:ext uri="{FF2B5EF4-FFF2-40B4-BE49-F238E27FC236}">
                <a16:creationId xmlns:a16="http://schemas.microsoft.com/office/drawing/2014/main" id="{6CE4C97B-55F3-B6BA-2CEE-9E569D9CE5E3}"/>
              </a:ext>
            </a:extLst>
          </p:cNvPr>
          <p:cNvSpPr/>
          <p:nvPr/>
        </p:nvSpPr>
        <p:spPr>
          <a:xfrm>
            <a:off x="566928" y="5559552"/>
            <a:ext cx="3218688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67" name="Text 28">
            <a:extLst>
              <a:ext uri="{FF2B5EF4-FFF2-40B4-BE49-F238E27FC236}">
                <a16:creationId xmlns:a16="http://schemas.microsoft.com/office/drawing/2014/main" id="{4FF82A6A-27D2-1524-861D-7ABC2BBC0472}"/>
              </a:ext>
            </a:extLst>
          </p:cNvPr>
          <p:cNvSpPr/>
          <p:nvPr/>
        </p:nvSpPr>
        <p:spPr>
          <a:xfrm>
            <a:off x="566928" y="559612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8 694</a:t>
            </a:r>
            <a:endParaRPr lang="en-US" sz="1800" dirty="0"/>
          </a:p>
        </p:txBody>
      </p:sp>
      <p:sp>
        <p:nvSpPr>
          <p:cNvPr id="69" name="Text 29">
            <a:extLst>
              <a:ext uri="{FF2B5EF4-FFF2-40B4-BE49-F238E27FC236}">
                <a16:creationId xmlns:a16="http://schemas.microsoft.com/office/drawing/2014/main" id="{86444E40-11AE-E4DB-D76D-6F6103C0A01A}"/>
              </a:ext>
            </a:extLst>
          </p:cNvPr>
          <p:cNvSpPr/>
          <p:nvPr/>
        </p:nvSpPr>
        <p:spPr>
          <a:xfrm>
            <a:off x="1984248" y="5637276"/>
            <a:ext cx="1801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2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Stawiki</a:t>
            </a:r>
            <a:endParaRPr lang="en-US" sz="1200" dirty="0"/>
          </a:p>
        </p:txBody>
      </p:sp>
      <p:sp>
        <p:nvSpPr>
          <p:cNvPr id="71" name="Shape 30">
            <a:extLst>
              <a:ext uri="{FF2B5EF4-FFF2-40B4-BE49-F238E27FC236}">
                <a16:creationId xmlns:a16="http://schemas.microsoft.com/office/drawing/2014/main" id="{2954477C-1D75-A114-ACFC-E9B852438AFD}"/>
              </a:ext>
            </a:extLst>
          </p:cNvPr>
          <p:cNvSpPr/>
          <p:nvPr/>
        </p:nvSpPr>
        <p:spPr>
          <a:xfrm>
            <a:off x="566928" y="6108192"/>
            <a:ext cx="3218688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pic>
        <p:nvPicPr>
          <p:cNvPr id="73" name="Image 0" descr="assets/rys_rower.png">
            <a:extLst>
              <a:ext uri="{FF2B5EF4-FFF2-40B4-BE49-F238E27FC236}">
                <a16:creationId xmlns:a16="http://schemas.microsoft.com/office/drawing/2014/main" id="{6ADB4C85-D6E8-C0C3-D939-89D960283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936" y="4517136"/>
            <a:ext cx="1920240" cy="1444752"/>
          </a:xfrm>
          <a:prstGeom prst="rect">
            <a:avLst/>
          </a:prstGeom>
        </p:spPr>
      </p:pic>
      <p:sp>
        <p:nvSpPr>
          <p:cNvPr id="75" name="Shape 31">
            <a:extLst>
              <a:ext uri="{FF2B5EF4-FFF2-40B4-BE49-F238E27FC236}">
                <a16:creationId xmlns:a16="http://schemas.microsoft.com/office/drawing/2014/main" id="{CD36EEC2-414B-E18C-7CF5-77EC303CA233}"/>
              </a:ext>
            </a:extLst>
          </p:cNvPr>
          <p:cNvSpPr/>
          <p:nvPr/>
        </p:nvSpPr>
        <p:spPr>
          <a:xfrm>
            <a:off x="6272784" y="4096512"/>
            <a:ext cx="5358384" cy="2011680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79" name="Text 33">
            <a:extLst>
              <a:ext uri="{FF2B5EF4-FFF2-40B4-BE49-F238E27FC236}">
                <a16:creationId xmlns:a16="http://schemas.microsoft.com/office/drawing/2014/main" id="{199FA87B-15A0-92BB-B359-DCD51874C1DB}"/>
              </a:ext>
            </a:extLst>
          </p:cNvPr>
          <p:cNvSpPr/>
          <p:nvPr/>
        </p:nvSpPr>
        <p:spPr>
          <a:xfrm>
            <a:off x="6997902" y="4370832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Rower jako część transportu zbiorowego</a:t>
            </a:r>
            <a:endParaRPr lang="en-US" sz="1450" dirty="0"/>
          </a:p>
        </p:txBody>
      </p:sp>
      <p:sp>
        <p:nvSpPr>
          <p:cNvPr id="81" name="Text 34">
            <a:extLst>
              <a:ext uri="{FF2B5EF4-FFF2-40B4-BE49-F238E27FC236}">
                <a16:creationId xmlns:a16="http://schemas.microsoft.com/office/drawing/2014/main" id="{7E6C9636-CA87-E06C-2E6B-0FBC2DFFACFF}"/>
              </a:ext>
            </a:extLst>
          </p:cNvPr>
          <p:cNvSpPr/>
          <p:nvPr/>
        </p:nvSpPr>
        <p:spPr>
          <a:xfrm>
            <a:off x="6528816" y="4901184"/>
            <a:ext cx="484632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5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Metrorower domyka „ostatnią milę”: 28 942 konta są zintegrowane z systemem Transport GZM, a 278 z Kolejami Śląskimi. Posiadacze biletów okresowych mają 60 minut jazdy w cenie biletu.</a:t>
            </a:r>
            <a:endParaRPr lang="en-US" sz="1100" dirty="0"/>
          </a:p>
          <a:p>
            <a:pPr marL="0" indent="0">
              <a:lnSpc>
                <a:spcPts val="1550"/>
              </a:lnSpc>
              <a:buNone/>
            </a:pPr>
            <a:endParaRPr lang="en-US" sz="1100" dirty="0"/>
          </a:p>
          <a:p>
            <a:pPr marL="0" indent="0" algn="ctr">
              <a:lnSpc>
                <a:spcPts val="155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Koszt uruchomienia i </a:t>
            </a:r>
            <a:r>
              <a:rPr lang="en-US" sz="110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eksploatacji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ok. 3,93 mln zł </a:t>
            </a:r>
            <a:r>
              <a:rPr lang="en-US" sz="110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miesięcznie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jest rozłożony na całą Metropolię, a nie na pojedyncze miasto.</a:t>
            </a:r>
            <a:endParaRPr lang="en-US" sz="1100" dirty="0"/>
          </a:p>
        </p:txBody>
      </p:sp>
      <p:sp>
        <p:nvSpPr>
          <p:cNvPr id="83" name="Text 35">
            <a:extLst>
              <a:ext uri="{FF2B5EF4-FFF2-40B4-BE49-F238E27FC236}">
                <a16:creationId xmlns:a16="http://schemas.microsoft.com/office/drawing/2014/main" id="{7FA1A12F-41F7-6C36-DB84-63DC80B94699}"/>
              </a:ext>
            </a:extLst>
          </p:cNvPr>
          <p:cNvSpPr/>
          <p:nvPr/>
        </p:nvSpPr>
        <p:spPr>
          <a:xfrm>
            <a:off x="566928" y="627735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MOBILNOŚĆ AKTYWNA</a:t>
            </a:r>
            <a:endParaRPr lang="en-US" sz="850" dirty="0"/>
          </a:p>
        </p:txBody>
      </p:sp>
      <p:sp>
        <p:nvSpPr>
          <p:cNvPr id="93" name="Text 39">
            <a:extLst>
              <a:ext uri="{FF2B5EF4-FFF2-40B4-BE49-F238E27FC236}">
                <a16:creationId xmlns:a16="http://schemas.microsoft.com/office/drawing/2014/main" id="{6A1C0EA4-6ACF-A472-691B-5B983327A2EE}"/>
              </a:ext>
            </a:extLst>
          </p:cNvPr>
          <p:cNvSpPr/>
          <p:nvPr/>
        </p:nvSpPr>
        <p:spPr>
          <a:xfrm>
            <a:off x="10561320" y="6492240"/>
            <a:ext cx="1078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50" dirty="0"/>
          </a:p>
        </p:txBody>
      </p:sp>
      <p:pic>
        <p:nvPicPr>
          <p:cNvPr id="4" name="Image 2" descr="assets/logotyp_h_fuksja.png">
            <a:extLst>
              <a:ext uri="{FF2B5EF4-FFF2-40B4-BE49-F238E27FC236}">
                <a16:creationId xmlns:a16="http://schemas.microsoft.com/office/drawing/2014/main" id="{ED977963-FD63-E412-2437-808FAA43D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13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980FB6-D8A3-02AD-1631-D80FA47F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 3">
            <a:extLst>
              <a:ext uri="{FF2B5EF4-FFF2-40B4-BE49-F238E27FC236}">
                <a16:creationId xmlns:a16="http://schemas.microsoft.com/office/drawing/2014/main" id="{080AAADE-E5E4-E378-F2C1-B2BC4AC390C2}"/>
              </a:ext>
            </a:extLst>
          </p:cNvPr>
          <p:cNvSpPr/>
          <p:nvPr/>
        </p:nvSpPr>
        <p:spPr>
          <a:xfrm>
            <a:off x="672966" y="371856"/>
            <a:ext cx="110578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Elektryczne autobusy dla PKM Sosnowiec</a:t>
            </a:r>
            <a:endParaRPr lang="en-US" sz="2900" dirty="0">
              <a:solidFill>
                <a:srgbClr val="002448"/>
              </a:solidFill>
            </a:endParaRPr>
          </a:p>
        </p:txBody>
      </p:sp>
      <p:sp>
        <p:nvSpPr>
          <p:cNvPr id="103" name="Text 4">
            <a:extLst>
              <a:ext uri="{FF2B5EF4-FFF2-40B4-BE49-F238E27FC236}">
                <a16:creationId xmlns:a16="http://schemas.microsoft.com/office/drawing/2014/main" id="{9219B0F3-D725-451B-788E-648D3D28B62C}"/>
              </a:ext>
            </a:extLst>
          </p:cNvPr>
          <p:cNvSpPr/>
          <p:nvPr/>
        </p:nvSpPr>
        <p:spPr>
          <a:xfrm>
            <a:off x="1288775" y="1048512"/>
            <a:ext cx="938967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Dwa projekty metropolitalne, w których zakup taboru i infrastruktury ładowania przeprowadzono 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dla całej 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Metropolii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zamiast osobno w każdym mieście.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5" name="Shape 5">
            <a:extLst>
              <a:ext uri="{FF2B5EF4-FFF2-40B4-BE49-F238E27FC236}">
                <a16:creationId xmlns:a16="http://schemas.microsoft.com/office/drawing/2014/main" id="{A185E851-5F61-7E01-8356-0417CF8A00F7}"/>
              </a:ext>
            </a:extLst>
          </p:cNvPr>
          <p:cNvSpPr/>
          <p:nvPr/>
        </p:nvSpPr>
        <p:spPr>
          <a:xfrm>
            <a:off x="672966" y="2046122"/>
            <a:ext cx="5410048" cy="2395728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09" name="Text 7">
            <a:extLst>
              <a:ext uri="{FF2B5EF4-FFF2-40B4-BE49-F238E27FC236}">
                <a16:creationId xmlns:a16="http://schemas.microsoft.com/office/drawing/2014/main" id="{7036419C-3081-C88A-0D84-1800240AD6B6}"/>
              </a:ext>
            </a:extLst>
          </p:cNvPr>
          <p:cNvSpPr/>
          <p:nvPr/>
        </p:nvSpPr>
        <p:spPr>
          <a:xfrm>
            <a:off x="947286" y="2376168"/>
            <a:ext cx="4861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„Jedziemy na prąd”  </a:t>
            </a:r>
            <a:r>
              <a:rPr lang="pl-PL" sz="150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 		</a:t>
            </a:r>
            <a:r>
              <a:rPr lang="en-US" sz="150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2021–2023</a:t>
            </a:r>
            <a:endParaRPr lang="en-US" sz="1500" dirty="0"/>
          </a:p>
        </p:txBody>
      </p:sp>
      <p:sp>
        <p:nvSpPr>
          <p:cNvPr id="111" name="Text 8">
            <a:extLst>
              <a:ext uri="{FF2B5EF4-FFF2-40B4-BE49-F238E27FC236}">
                <a16:creationId xmlns:a16="http://schemas.microsoft.com/office/drawing/2014/main" id="{4DC3972F-8711-CE5F-A932-5373FF3E2AC9}"/>
              </a:ext>
            </a:extLst>
          </p:cNvPr>
          <p:cNvSpPr/>
          <p:nvPr/>
        </p:nvSpPr>
        <p:spPr>
          <a:xfrm>
            <a:off x="947286" y="2869082"/>
            <a:ext cx="48614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108,5 mln zł</a:t>
            </a:r>
            <a:r>
              <a:rPr lang="en-US" sz="1150" dirty="0">
                <a:solidFill>
                  <a:srgbClr val="D800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en-US" sz="115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wartość projektu</a:t>
            </a:r>
            <a:endParaRPr lang="en-US" sz="2400" dirty="0"/>
          </a:p>
        </p:txBody>
      </p:sp>
      <p:sp>
        <p:nvSpPr>
          <p:cNvPr id="113" name="Text 9">
            <a:extLst>
              <a:ext uri="{FF2B5EF4-FFF2-40B4-BE49-F238E27FC236}">
                <a16:creationId xmlns:a16="http://schemas.microsoft.com/office/drawing/2014/main" id="{DB834E0F-B3CD-BAAB-8F81-92D2E6C9F179}"/>
              </a:ext>
            </a:extLst>
          </p:cNvPr>
          <p:cNvSpPr/>
          <p:nvPr/>
        </p:nvSpPr>
        <p:spPr>
          <a:xfrm>
            <a:off x="947286" y="3465695"/>
            <a:ext cx="486140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1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Prawie 75 mln zł </a:t>
            </a:r>
            <a:r>
              <a:rPr lang="en-US" sz="115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dofinansowania</a:t>
            </a:r>
            <a:r>
              <a:rPr lang="en-US" sz="11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ok. 70% </a:t>
            </a:r>
            <a:r>
              <a:rPr lang="en-US" sz="115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wartości</a:t>
            </a:r>
            <a:r>
              <a:rPr lang="en-US" sz="11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z RPO Województwa Śląskiego i NFOŚiGW. Do PKM Sosnowiec trafiło 8 z 32 autobusów (4 × EV12 i 4 × EV18) oraz 4 ładowarki plug-in 80 kW i 2 pantografowe.</a:t>
            </a:r>
            <a:endParaRPr lang="en-US" sz="1150" dirty="0"/>
          </a:p>
        </p:txBody>
      </p:sp>
      <p:sp>
        <p:nvSpPr>
          <p:cNvPr id="115" name="Shape 10">
            <a:extLst>
              <a:ext uri="{FF2B5EF4-FFF2-40B4-BE49-F238E27FC236}">
                <a16:creationId xmlns:a16="http://schemas.microsoft.com/office/drawing/2014/main" id="{B6556255-65C3-1EC8-571C-0FD5EC8C95FE}"/>
              </a:ext>
            </a:extLst>
          </p:cNvPr>
          <p:cNvSpPr/>
          <p:nvPr/>
        </p:nvSpPr>
        <p:spPr>
          <a:xfrm>
            <a:off x="6320758" y="2046122"/>
            <a:ext cx="5410048" cy="2395728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19" name="Text 12">
            <a:extLst>
              <a:ext uri="{FF2B5EF4-FFF2-40B4-BE49-F238E27FC236}">
                <a16:creationId xmlns:a16="http://schemas.microsoft.com/office/drawing/2014/main" id="{D2F6D311-BE28-4521-0976-2D1C085E7814}"/>
              </a:ext>
            </a:extLst>
          </p:cNvPr>
          <p:cNvSpPr/>
          <p:nvPr/>
        </p:nvSpPr>
        <p:spPr>
          <a:xfrm>
            <a:off x="6732542" y="2371894"/>
            <a:ext cx="48614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„Zielony Transport GZM”  </a:t>
            </a:r>
            <a:r>
              <a:rPr lang="pl-PL" sz="15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		</a:t>
            </a:r>
            <a:r>
              <a:rPr lang="en-US" sz="1500" b="1" dirty="0">
                <a:solidFill>
                  <a:srgbClr val="FFFF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 2026</a:t>
            </a:r>
            <a:endParaRPr lang="en-US" sz="1500" dirty="0"/>
          </a:p>
        </p:txBody>
      </p:sp>
      <p:sp>
        <p:nvSpPr>
          <p:cNvPr id="121" name="Text 13">
            <a:extLst>
              <a:ext uri="{FF2B5EF4-FFF2-40B4-BE49-F238E27FC236}">
                <a16:creationId xmlns:a16="http://schemas.microsoft.com/office/drawing/2014/main" id="{33CB60A8-16F4-CD1B-4DC0-3363C629A16C}"/>
              </a:ext>
            </a:extLst>
          </p:cNvPr>
          <p:cNvSpPr/>
          <p:nvPr/>
        </p:nvSpPr>
        <p:spPr>
          <a:xfrm>
            <a:off x="6679116" y="2869082"/>
            <a:ext cx="48614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CC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27,9 mln zł</a:t>
            </a:r>
            <a:r>
              <a:rPr lang="en-US" sz="1150" dirty="0">
                <a:solidFill>
                  <a:srgbClr val="FFC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en-US" sz="115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sprzętu dla PKM Sosnowiec</a:t>
            </a:r>
            <a:endParaRPr lang="en-US" sz="2400" dirty="0"/>
          </a:p>
        </p:txBody>
      </p:sp>
      <p:sp>
        <p:nvSpPr>
          <p:cNvPr id="123" name="Text 14">
            <a:extLst>
              <a:ext uri="{FF2B5EF4-FFF2-40B4-BE49-F238E27FC236}">
                <a16:creationId xmlns:a16="http://schemas.microsoft.com/office/drawing/2014/main" id="{78ED34DB-89F7-9E4C-B40A-47E9B23F52E1}"/>
              </a:ext>
            </a:extLst>
          </p:cNvPr>
          <p:cNvSpPr/>
          <p:nvPr/>
        </p:nvSpPr>
        <p:spPr>
          <a:xfrm>
            <a:off x="6679116" y="3429914"/>
            <a:ext cx="476226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15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o wartości 133,7 mln zł, wsparty kwotą 99,3 mln zł z Krajowego Planu Odbudowy. Sosnowiec otrzymał 8 autobusów EV12 oraz ładowarki 80 kW, 120 kW i 180 kW.</a:t>
            </a:r>
            <a:endParaRPr lang="en-US" sz="1150" dirty="0"/>
          </a:p>
        </p:txBody>
      </p:sp>
      <p:sp>
        <p:nvSpPr>
          <p:cNvPr id="125" name="Text 15">
            <a:extLst>
              <a:ext uri="{FF2B5EF4-FFF2-40B4-BE49-F238E27FC236}">
                <a16:creationId xmlns:a16="http://schemas.microsoft.com/office/drawing/2014/main" id="{76A251C0-2DC3-075D-9377-E11312C43001}"/>
              </a:ext>
            </a:extLst>
          </p:cNvPr>
          <p:cNvSpPr/>
          <p:nvPr/>
        </p:nvSpPr>
        <p:spPr>
          <a:xfrm>
            <a:off x="672966" y="4697882"/>
            <a:ext cx="5852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181E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Metropolia jest też współwłaścicielem spółki</a:t>
            </a:r>
            <a:endParaRPr lang="en-US" sz="1500" dirty="0"/>
          </a:p>
        </p:txBody>
      </p:sp>
      <p:sp>
        <p:nvSpPr>
          <p:cNvPr id="127" name="Text 16">
            <a:extLst>
              <a:ext uri="{FF2B5EF4-FFF2-40B4-BE49-F238E27FC236}">
                <a16:creationId xmlns:a16="http://schemas.microsoft.com/office/drawing/2014/main" id="{47EFBD7E-DFEB-34E8-5D72-E65651D76C99}"/>
              </a:ext>
            </a:extLst>
          </p:cNvPr>
          <p:cNvSpPr/>
          <p:nvPr/>
        </p:nvSpPr>
        <p:spPr>
          <a:xfrm>
            <a:off x="672966" y="510021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7,33%</a:t>
            </a:r>
            <a:endParaRPr lang="en-US" sz="1900" dirty="0"/>
          </a:p>
        </p:txBody>
      </p:sp>
      <p:sp>
        <p:nvSpPr>
          <p:cNvPr id="129" name="Text 17">
            <a:extLst>
              <a:ext uri="{FF2B5EF4-FFF2-40B4-BE49-F238E27FC236}">
                <a16:creationId xmlns:a16="http://schemas.microsoft.com/office/drawing/2014/main" id="{7D577481-6FFB-FE4C-C606-48EA31EFE6C1}"/>
              </a:ext>
            </a:extLst>
          </p:cNvPr>
          <p:cNvSpPr/>
          <p:nvPr/>
        </p:nvSpPr>
        <p:spPr>
          <a:xfrm>
            <a:off x="2090286" y="5141366"/>
            <a:ext cx="3886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udziałów GZM w PKM Sosnowiec </a:t>
            </a:r>
            <a:r>
              <a:rPr lang="pl-PL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 mln zł, objęte we wrześniu 2021 r.</a:t>
            </a:r>
            <a:endParaRPr lang="en-US" sz="1050" dirty="0"/>
          </a:p>
        </p:txBody>
      </p:sp>
      <p:sp>
        <p:nvSpPr>
          <p:cNvPr id="131" name="Shape 18">
            <a:extLst>
              <a:ext uri="{FF2B5EF4-FFF2-40B4-BE49-F238E27FC236}">
                <a16:creationId xmlns:a16="http://schemas.microsoft.com/office/drawing/2014/main" id="{FD548905-0A3E-414F-46DD-7E1D9CD72B67}"/>
              </a:ext>
            </a:extLst>
          </p:cNvPr>
          <p:cNvSpPr/>
          <p:nvPr/>
        </p:nvSpPr>
        <p:spPr>
          <a:xfrm>
            <a:off x="672966" y="5667146"/>
            <a:ext cx="5303520" cy="0"/>
          </a:xfrm>
          <a:prstGeom prst="line">
            <a:avLst/>
          </a:prstGeom>
          <a:noFill/>
          <a:ln w="9525">
            <a:solidFill>
              <a:srgbClr val="DEDEE5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33" name="Text 19">
            <a:extLst>
              <a:ext uri="{FF2B5EF4-FFF2-40B4-BE49-F238E27FC236}">
                <a16:creationId xmlns:a16="http://schemas.microsoft.com/office/drawing/2014/main" id="{62DDFC50-8A51-88EB-9A20-163FD125D262}"/>
              </a:ext>
            </a:extLst>
          </p:cNvPr>
          <p:cNvSpPr/>
          <p:nvPr/>
        </p:nvSpPr>
        <p:spPr>
          <a:xfrm>
            <a:off x="672966" y="572201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9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6 z 10</a:t>
            </a:r>
            <a:endParaRPr lang="en-US" sz="1900" dirty="0"/>
          </a:p>
        </p:txBody>
      </p:sp>
      <p:sp>
        <p:nvSpPr>
          <p:cNvPr id="135" name="Text 20">
            <a:extLst>
              <a:ext uri="{FF2B5EF4-FFF2-40B4-BE49-F238E27FC236}">
                <a16:creationId xmlns:a16="http://schemas.microsoft.com/office/drawing/2014/main" id="{9E3E9CC3-4617-D4A2-23BD-8A43FEB27C09}"/>
              </a:ext>
            </a:extLst>
          </p:cNvPr>
          <p:cNvSpPr/>
          <p:nvPr/>
        </p:nvSpPr>
        <p:spPr>
          <a:xfrm>
            <a:off x="2090286" y="5763158"/>
            <a:ext cx="3886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05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członków Rady Nadzorczej powołuje GZM, co pozwala na powierzenia in-house</a:t>
            </a:r>
            <a:endParaRPr lang="en-US" sz="1050" dirty="0"/>
          </a:p>
        </p:txBody>
      </p:sp>
      <p:sp>
        <p:nvSpPr>
          <p:cNvPr id="137" name="Shape 21">
            <a:extLst>
              <a:ext uri="{FF2B5EF4-FFF2-40B4-BE49-F238E27FC236}">
                <a16:creationId xmlns:a16="http://schemas.microsoft.com/office/drawing/2014/main" id="{24DFC41E-7966-075A-5CFD-43D8DBF4EA40}"/>
              </a:ext>
            </a:extLst>
          </p:cNvPr>
          <p:cNvSpPr/>
          <p:nvPr/>
        </p:nvSpPr>
        <p:spPr>
          <a:xfrm>
            <a:off x="6378822" y="4697882"/>
            <a:ext cx="5358384" cy="1426464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39" name="Text 22">
            <a:extLst>
              <a:ext uri="{FF2B5EF4-FFF2-40B4-BE49-F238E27FC236}">
                <a16:creationId xmlns:a16="http://schemas.microsoft.com/office/drawing/2014/main" id="{251596C7-BECE-6D2D-2CF5-C7D8D2FEAA28}"/>
              </a:ext>
            </a:extLst>
          </p:cNvPr>
          <p:cNvSpPr/>
          <p:nvPr/>
        </p:nvSpPr>
        <p:spPr>
          <a:xfrm>
            <a:off x="6634854" y="4899050"/>
            <a:ext cx="2980944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Jedno postępowanie zamiast kilku daje niższą cenę jednostkową i wspólny standard pojazdu: klimatyzacja, Wi-Fi, ładowarki USB, udogodnienia dla osób z niepełnosprawnościami.</a:t>
            </a:r>
            <a:endParaRPr lang="en-US" sz="1100" dirty="0"/>
          </a:p>
        </p:txBody>
      </p:sp>
      <p:pic>
        <p:nvPicPr>
          <p:cNvPr id="141" name="Image 0" descr="assets/rys_autobus.png">
            <a:extLst>
              <a:ext uri="{FF2B5EF4-FFF2-40B4-BE49-F238E27FC236}">
                <a16:creationId xmlns:a16="http://schemas.microsoft.com/office/drawing/2014/main" id="{FC55D132-B381-C2A9-8A24-CA1620AB5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2102" y="5008778"/>
            <a:ext cx="1773936" cy="1005840"/>
          </a:xfrm>
          <a:prstGeom prst="rect">
            <a:avLst/>
          </a:prstGeom>
        </p:spPr>
      </p:pic>
      <p:sp>
        <p:nvSpPr>
          <p:cNvPr id="143" name="Text 23">
            <a:extLst>
              <a:ext uri="{FF2B5EF4-FFF2-40B4-BE49-F238E27FC236}">
                <a16:creationId xmlns:a16="http://schemas.microsoft.com/office/drawing/2014/main" id="{4EDED943-3A90-7039-EBE7-B3955DFF8901}"/>
              </a:ext>
            </a:extLst>
          </p:cNvPr>
          <p:cNvSpPr/>
          <p:nvPr/>
        </p:nvSpPr>
        <p:spPr>
          <a:xfrm>
            <a:off x="672966" y="631179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ZEROEMISYJNY TABOR</a:t>
            </a:r>
            <a:endParaRPr lang="en-US" sz="850" dirty="0"/>
          </a:p>
        </p:txBody>
      </p:sp>
      <p:pic>
        <p:nvPicPr>
          <p:cNvPr id="3" name="Image 2" descr="assets/logotyp_h_fuksja.png">
            <a:extLst>
              <a:ext uri="{FF2B5EF4-FFF2-40B4-BE49-F238E27FC236}">
                <a16:creationId xmlns:a16="http://schemas.microsoft.com/office/drawing/2014/main" id="{D81E0172-7CD1-6F3F-65B6-61561CA66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81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BA5A6C-6483-33A4-818B-61F95EB04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>
            <a:extLst>
              <a:ext uri="{FF2B5EF4-FFF2-40B4-BE49-F238E27FC236}">
                <a16:creationId xmlns:a16="http://schemas.microsoft.com/office/drawing/2014/main" id="{EC51703B-7C82-6FE6-B356-631A208B3486}"/>
              </a:ext>
            </a:extLst>
          </p:cNvPr>
          <p:cNvSpPr/>
          <p:nvPr/>
        </p:nvSpPr>
        <p:spPr>
          <a:xfrm>
            <a:off x="786384" y="329184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E5244377-3F26-EA7F-FA4F-F926BDC75043}"/>
              </a:ext>
            </a:extLst>
          </p:cNvPr>
          <p:cNvSpPr/>
          <p:nvPr/>
        </p:nvSpPr>
        <p:spPr>
          <a:xfrm>
            <a:off x="596599" y="288036"/>
            <a:ext cx="11057839" cy="5669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0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Rowerowy szkielet regionu w mieście</a:t>
            </a:r>
            <a:endParaRPr lang="en-US" sz="2900" dirty="0">
              <a:solidFill>
                <a:srgbClr val="002448"/>
              </a:solidFill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B7A5F22E-EB39-EF61-EBCD-C91A270294C0}"/>
              </a:ext>
            </a:extLst>
          </p:cNvPr>
          <p:cNvSpPr/>
          <p:nvPr/>
        </p:nvSpPr>
        <p:spPr>
          <a:xfrm>
            <a:off x="1584960" y="101225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Sosnowiec jest partnerem projektu „Zrównoważona, inteligentna </a:t>
            </a:r>
            <a:r>
              <a:rPr lang="en-US" sz="1400" dirty="0" err="1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mobilność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kluczem do transformacji regionu. Etap 2”.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4F6DDF69-85C9-DA42-BA03-51EE8AB946D2}"/>
              </a:ext>
            </a:extLst>
          </p:cNvPr>
          <p:cNvSpPr/>
          <p:nvPr/>
        </p:nvSpPr>
        <p:spPr>
          <a:xfrm>
            <a:off x="566928" y="2011680"/>
            <a:ext cx="3527450" cy="1810512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B83878F1-E8F7-E38C-BB3F-B28FB12AD340}"/>
              </a:ext>
            </a:extLst>
          </p:cNvPr>
          <p:cNvSpPr/>
          <p:nvPr/>
        </p:nvSpPr>
        <p:spPr>
          <a:xfrm>
            <a:off x="926327" y="2345436"/>
            <a:ext cx="307025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91,8</a:t>
            </a:r>
            <a:r>
              <a:rPr lang="en-US" sz="1408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mln zł</a:t>
            </a:r>
            <a:endParaRPr lang="en-US" sz="3200" dirty="0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11C7A72D-867E-A8A0-8CEA-6EFBBCB1D0E7}"/>
              </a:ext>
            </a:extLst>
          </p:cNvPr>
          <p:cNvSpPr/>
          <p:nvPr/>
        </p:nvSpPr>
        <p:spPr>
          <a:xfrm>
            <a:off x="822960" y="3127248"/>
            <a:ext cx="301538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całkowita wartość Etapu 2 projektu; </a:t>
            </a:r>
            <a:r>
              <a:rPr lang="en-US" sz="110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realizacja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pl-PL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</a:t>
            </a:r>
            <a:r>
              <a:rPr lang="en-US" sz="110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latach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</a:t>
            </a:r>
            <a:r>
              <a:rPr lang="pl-PL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2029</a:t>
            </a:r>
            <a:endParaRPr lang="en-US" sz="1100" dirty="0"/>
          </a:p>
        </p:txBody>
      </p:sp>
      <p:sp>
        <p:nvSpPr>
          <p:cNvPr id="21" name="Shape 9">
            <a:extLst>
              <a:ext uri="{FF2B5EF4-FFF2-40B4-BE49-F238E27FC236}">
                <a16:creationId xmlns:a16="http://schemas.microsoft.com/office/drawing/2014/main" id="{A7E23855-630B-1E10-DAF4-ABD542B80711}"/>
              </a:ext>
            </a:extLst>
          </p:cNvPr>
          <p:cNvSpPr/>
          <p:nvPr/>
        </p:nvSpPr>
        <p:spPr>
          <a:xfrm>
            <a:off x="4332122" y="2011680"/>
            <a:ext cx="3527450" cy="1810512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0C3AB33E-E1EA-B3EF-D468-65A296D5C7E4}"/>
              </a:ext>
            </a:extLst>
          </p:cNvPr>
          <p:cNvSpPr/>
          <p:nvPr/>
        </p:nvSpPr>
        <p:spPr>
          <a:xfrm>
            <a:off x="4811513" y="2345436"/>
            <a:ext cx="307025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83,4</a:t>
            </a:r>
            <a:r>
              <a:rPr lang="en-US" sz="1408" b="1" dirty="0">
                <a:solidFill>
                  <a:srgbClr val="D8006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mln zł</a:t>
            </a:r>
            <a:endParaRPr lang="en-US" sz="3200" dirty="0"/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182E9C95-3D16-68AE-348B-91D88B9E6364}"/>
              </a:ext>
            </a:extLst>
          </p:cNvPr>
          <p:cNvSpPr/>
          <p:nvPr/>
        </p:nvSpPr>
        <p:spPr>
          <a:xfrm>
            <a:off x="4588154" y="3127248"/>
            <a:ext cx="301538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zadanie Gminy Sosnowiec jako </a:t>
            </a:r>
            <a:r>
              <a:rPr lang="en-US" sz="1100" dirty="0" err="1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partnera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00" dirty="0">
                <a:solidFill>
                  <a:srgbClr val="1718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budowa velostrad nr 1 i nr 7</a:t>
            </a:r>
            <a:endParaRPr lang="en-US" sz="1100" dirty="0"/>
          </a:p>
        </p:txBody>
      </p:sp>
      <p:sp>
        <p:nvSpPr>
          <p:cNvPr id="29" name="Shape 13">
            <a:extLst>
              <a:ext uri="{FF2B5EF4-FFF2-40B4-BE49-F238E27FC236}">
                <a16:creationId xmlns:a16="http://schemas.microsoft.com/office/drawing/2014/main" id="{9D91971F-A2D5-EC5C-BE7C-CDA640627D9F}"/>
              </a:ext>
            </a:extLst>
          </p:cNvPr>
          <p:cNvSpPr/>
          <p:nvPr/>
        </p:nvSpPr>
        <p:spPr>
          <a:xfrm>
            <a:off x="8097317" y="2011680"/>
            <a:ext cx="3527450" cy="1810512"/>
          </a:xfrm>
          <a:prstGeom prst="rect">
            <a:avLst/>
          </a:prstGeom>
          <a:solidFill>
            <a:srgbClr val="002448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3" name="Text 15">
            <a:extLst>
              <a:ext uri="{FF2B5EF4-FFF2-40B4-BE49-F238E27FC236}">
                <a16:creationId xmlns:a16="http://schemas.microsoft.com/office/drawing/2014/main" id="{E03C31DC-012B-3AE6-DE45-093A3E25223F}"/>
              </a:ext>
            </a:extLst>
          </p:cNvPr>
          <p:cNvSpPr/>
          <p:nvPr/>
        </p:nvSpPr>
        <p:spPr>
          <a:xfrm>
            <a:off x="8598898" y="2369439"/>
            <a:ext cx="307025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7,5</a:t>
            </a:r>
            <a:r>
              <a:rPr lang="en-US" sz="1408" b="1" dirty="0">
                <a:solidFill>
                  <a:srgbClr val="FFE000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 km</a:t>
            </a:r>
            <a:endParaRPr lang="en-US" sz="3200" dirty="0"/>
          </a:p>
        </p:txBody>
      </p:sp>
      <p:sp>
        <p:nvSpPr>
          <p:cNvPr id="35" name="Text 16">
            <a:extLst>
              <a:ext uri="{FF2B5EF4-FFF2-40B4-BE49-F238E27FC236}">
                <a16:creationId xmlns:a16="http://schemas.microsoft.com/office/drawing/2014/main" id="{800E820E-4E3A-AD45-2CD3-070A85393E51}"/>
              </a:ext>
            </a:extLst>
          </p:cNvPr>
          <p:cNvSpPr/>
          <p:nvPr/>
        </p:nvSpPr>
        <p:spPr>
          <a:xfrm>
            <a:off x="8353349" y="3127248"/>
            <a:ext cx="301538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00" dirty="0">
                <a:solidFill>
                  <a:srgbClr val="D7D8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metropolitalnych dróg rowerowych powstających na terenie miasta</a:t>
            </a:r>
            <a:endParaRPr lang="en-US" sz="1100" dirty="0"/>
          </a:p>
        </p:txBody>
      </p:sp>
      <p:sp>
        <p:nvSpPr>
          <p:cNvPr id="37" name="Text 17">
            <a:extLst>
              <a:ext uri="{FF2B5EF4-FFF2-40B4-BE49-F238E27FC236}">
                <a16:creationId xmlns:a16="http://schemas.microsoft.com/office/drawing/2014/main" id="{089BA65A-FB55-A0F5-9016-5F101E859BF2}"/>
              </a:ext>
            </a:extLst>
          </p:cNvPr>
          <p:cNvSpPr/>
          <p:nvPr/>
        </p:nvSpPr>
        <p:spPr>
          <a:xfrm>
            <a:off x="1243584" y="4308207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C5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Trzy odcinki w granicach Sosnowca</a:t>
            </a:r>
            <a:endParaRPr lang="en-US" sz="1500" dirty="0">
              <a:solidFill>
                <a:srgbClr val="002C58"/>
              </a:solidFill>
            </a:endParaRPr>
          </a:p>
        </p:txBody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3BB2DD41-B121-D855-1D13-147F7C094647}"/>
              </a:ext>
            </a:extLst>
          </p:cNvPr>
          <p:cNvSpPr/>
          <p:nvPr/>
        </p:nvSpPr>
        <p:spPr>
          <a:xfrm>
            <a:off x="6272784" y="4096512"/>
            <a:ext cx="5358384" cy="2011680"/>
          </a:xfrm>
          <a:prstGeom prst="rect">
            <a:avLst/>
          </a:prstGeom>
          <a:solidFill>
            <a:srgbClr val="F4F4F7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84319577-912B-D064-EB24-AF3F4615BF77}"/>
              </a:ext>
            </a:extLst>
          </p:cNvPr>
          <p:cNvSpPr/>
          <p:nvPr/>
        </p:nvSpPr>
        <p:spPr>
          <a:xfrm>
            <a:off x="6528816" y="437311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 to </a:t>
            </a:r>
            <a:r>
              <a:rPr lang="en-US" sz="1450" b="1" dirty="0" err="1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zmienia</a:t>
            </a:r>
            <a:r>
              <a:rPr lang="pl-PL" sz="1450" b="1" dirty="0">
                <a:solidFill>
                  <a:srgbClr val="002448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?</a:t>
            </a:r>
            <a:endParaRPr lang="en-US" sz="1450" dirty="0">
              <a:solidFill>
                <a:srgbClr val="002448"/>
              </a:solidFill>
            </a:endParaRPr>
          </a:p>
        </p:txBody>
      </p:sp>
      <p:sp>
        <p:nvSpPr>
          <p:cNvPr id="47" name="Text 21">
            <a:extLst>
              <a:ext uri="{FF2B5EF4-FFF2-40B4-BE49-F238E27FC236}">
                <a16:creationId xmlns:a16="http://schemas.microsoft.com/office/drawing/2014/main" id="{BD6EEF92-18F6-8849-D845-4F431F6D3811}"/>
              </a:ext>
            </a:extLst>
          </p:cNvPr>
          <p:cNvSpPr/>
          <p:nvPr/>
        </p:nvSpPr>
        <p:spPr>
          <a:xfrm>
            <a:off x="6272785" y="4901184"/>
            <a:ext cx="535198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1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Velostrady spinają Sosnowiec z Katowicami, Będzinem, Dąbrową Górniczą i Czeladzią jedną wysokoparametrową drogą rowerową.</a:t>
            </a:r>
            <a:endParaRPr lang="en-US" sz="1150" dirty="0">
              <a:solidFill>
                <a:srgbClr val="002448"/>
              </a:solidFill>
            </a:endParaRPr>
          </a:p>
          <a:p>
            <a:pPr marL="0" indent="0">
              <a:lnSpc>
                <a:spcPts val="1600"/>
              </a:lnSpc>
              <a:buNone/>
            </a:pPr>
            <a:endParaRPr lang="en-US" sz="1150" dirty="0">
              <a:solidFill>
                <a:srgbClr val="002448"/>
              </a:solidFill>
            </a:endParaRPr>
          </a:p>
          <a:p>
            <a:pPr marL="0" indent="0" algn="ctr">
              <a:lnSpc>
                <a:spcPts val="1600"/>
              </a:lnSpc>
              <a:buNone/>
            </a:pPr>
            <a:r>
              <a:rPr lang="en-US" sz="11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Odcinek nr 3 </a:t>
            </a:r>
            <a:r>
              <a:rPr lang="pl-PL" sz="11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ok. 3 km wzdłuż Czarnej Przemszy do ul. Piotrkowskiej, o wartości ok. 24 mln </a:t>
            </a:r>
            <a:r>
              <a:rPr lang="en-US" sz="1150" dirty="0" err="1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zł</a:t>
            </a:r>
            <a:r>
              <a:rPr lang="en-US" sz="11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pl-PL" sz="11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r>
              <a:rPr lang="en-US" sz="1150" dirty="0">
                <a:solidFill>
                  <a:srgbClr val="0024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jest przygotowany do realizacji.</a:t>
            </a:r>
            <a:endParaRPr lang="en-US" sz="1150" dirty="0">
              <a:solidFill>
                <a:srgbClr val="002448"/>
              </a:solidFill>
            </a:endParaRPr>
          </a:p>
        </p:txBody>
      </p:sp>
      <p:sp>
        <p:nvSpPr>
          <p:cNvPr id="49" name="Text 22">
            <a:extLst>
              <a:ext uri="{FF2B5EF4-FFF2-40B4-BE49-F238E27FC236}">
                <a16:creationId xmlns:a16="http://schemas.microsoft.com/office/drawing/2014/main" id="{94FEDC55-D716-1545-29D1-4405E4F46AC8}"/>
              </a:ext>
            </a:extLst>
          </p:cNvPr>
          <p:cNvSpPr/>
          <p:nvPr/>
        </p:nvSpPr>
        <p:spPr>
          <a:xfrm>
            <a:off x="566928" y="627735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30" dirty="0">
                <a:solidFill>
                  <a:srgbClr val="6E7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VELOSTRADA</a:t>
            </a:r>
            <a:endParaRPr lang="en-US" sz="850" dirty="0"/>
          </a:p>
        </p:txBody>
      </p:sp>
      <p:sp>
        <p:nvSpPr>
          <p:cNvPr id="59" name="Text 26">
            <a:extLst>
              <a:ext uri="{FF2B5EF4-FFF2-40B4-BE49-F238E27FC236}">
                <a16:creationId xmlns:a16="http://schemas.microsoft.com/office/drawing/2014/main" id="{033B252A-8F01-DED6-ADAA-5970D772FAB1}"/>
              </a:ext>
            </a:extLst>
          </p:cNvPr>
          <p:cNvSpPr/>
          <p:nvPr/>
        </p:nvSpPr>
        <p:spPr>
          <a:xfrm>
            <a:off x="10561320" y="6492240"/>
            <a:ext cx="1078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50" dirty="0"/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DF356CDB-5EAE-7A05-87C0-F3C255237514}"/>
              </a:ext>
            </a:extLst>
          </p:cNvPr>
          <p:cNvCxnSpPr>
            <a:cxnSpLocks/>
          </p:cNvCxnSpPr>
          <p:nvPr/>
        </p:nvCxnSpPr>
        <p:spPr>
          <a:xfrm>
            <a:off x="1068606" y="5405369"/>
            <a:ext cx="4157190" cy="11436"/>
          </a:xfrm>
          <a:prstGeom prst="line">
            <a:avLst/>
          </a:prstGeom>
          <a:ln>
            <a:solidFill>
              <a:srgbClr val="2E2C5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Owal 21">
            <a:extLst>
              <a:ext uri="{FF2B5EF4-FFF2-40B4-BE49-F238E27FC236}">
                <a16:creationId xmlns:a16="http://schemas.microsoft.com/office/drawing/2014/main" id="{51B25CF9-AC64-577D-D553-4F2A031187F9}"/>
              </a:ext>
            </a:extLst>
          </p:cNvPr>
          <p:cNvSpPr/>
          <p:nvPr/>
        </p:nvSpPr>
        <p:spPr>
          <a:xfrm>
            <a:off x="2913922" y="5329298"/>
            <a:ext cx="139886" cy="144601"/>
          </a:xfrm>
          <a:prstGeom prst="ellipse">
            <a:avLst/>
          </a:prstGeom>
          <a:solidFill>
            <a:srgbClr val="D8006F"/>
          </a:solidFill>
          <a:ln>
            <a:solidFill>
              <a:srgbClr val="D8006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C6DDE9AD-D4A2-2985-12A2-E8E14A51940F}"/>
              </a:ext>
            </a:extLst>
          </p:cNvPr>
          <p:cNvSpPr txBox="1"/>
          <p:nvPr/>
        </p:nvSpPr>
        <p:spPr>
          <a:xfrm>
            <a:off x="2502259" y="5531712"/>
            <a:ext cx="1103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2C58"/>
                </a:solidFill>
              </a:rPr>
              <a:t>Sosnowiec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0D8F6766-E613-36FA-91AE-7BDA85282954}"/>
              </a:ext>
            </a:extLst>
          </p:cNvPr>
          <p:cNvSpPr txBox="1"/>
          <p:nvPr/>
        </p:nvSpPr>
        <p:spPr>
          <a:xfrm>
            <a:off x="5277789" y="5263100"/>
            <a:ext cx="6786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002C58"/>
                </a:solidFill>
              </a:rPr>
              <a:t>Będzin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57CBA5BF-B915-0875-FDE0-47C147B14DC5}"/>
              </a:ext>
            </a:extLst>
          </p:cNvPr>
          <p:cNvSpPr txBox="1"/>
          <p:nvPr/>
        </p:nvSpPr>
        <p:spPr>
          <a:xfrm>
            <a:off x="169957" y="5263100"/>
            <a:ext cx="8647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002C58"/>
                </a:solidFill>
              </a:rPr>
              <a:t>Katowice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4844B23D-9E0E-39B9-7BD9-F65F75C7CC99}"/>
              </a:ext>
            </a:extLst>
          </p:cNvPr>
          <p:cNvSpPr txBox="1"/>
          <p:nvPr/>
        </p:nvSpPr>
        <p:spPr>
          <a:xfrm>
            <a:off x="4402958" y="5953271"/>
            <a:ext cx="781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002C58"/>
                </a:solidFill>
              </a:rPr>
              <a:t>Czeladź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F5E2E971-27DD-78D5-1ED0-B38042F6C5BB}"/>
              </a:ext>
            </a:extLst>
          </p:cNvPr>
          <p:cNvSpPr txBox="1"/>
          <p:nvPr/>
        </p:nvSpPr>
        <p:spPr>
          <a:xfrm>
            <a:off x="3909892" y="4871892"/>
            <a:ext cx="13174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800" dirty="0" err="1">
                <a:solidFill>
                  <a:schemeClr val="tx1">
                    <a:lumMod val="65000"/>
                  </a:schemeClr>
                </a:solidFill>
              </a:rPr>
              <a:t>Velostrada</a:t>
            </a:r>
            <a:r>
              <a:rPr lang="pl-PL" sz="800" dirty="0">
                <a:solidFill>
                  <a:schemeClr val="tx1">
                    <a:lumMod val="65000"/>
                  </a:schemeClr>
                </a:solidFill>
              </a:rPr>
              <a:t> nr 7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7D262C90-3BCB-8953-9A62-64A95C62A0C4}"/>
              </a:ext>
            </a:extLst>
          </p:cNvPr>
          <p:cNvSpPr txBox="1"/>
          <p:nvPr/>
        </p:nvSpPr>
        <p:spPr>
          <a:xfrm>
            <a:off x="1404055" y="5730387"/>
            <a:ext cx="122782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800" dirty="0" err="1">
                <a:solidFill>
                  <a:schemeClr val="tx1">
                    <a:lumMod val="65000"/>
                  </a:schemeClr>
                </a:solidFill>
              </a:rPr>
              <a:t>Velostrada</a:t>
            </a:r>
            <a:r>
              <a:rPr lang="pl-PL" sz="800" dirty="0">
                <a:solidFill>
                  <a:schemeClr val="tx1">
                    <a:lumMod val="65000"/>
                  </a:schemeClr>
                </a:solidFill>
              </a:rPr>
              <a:t> nr 1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A10C143-8AB3-A93E-36DC-F2E3984159E4}"/>
              </a:ext>
            </a:extLst>
          </p:cNvPr>
          <p:cNvSpPr txBox="1"/>
          <p:nvPr/>
        </p:nvSpPr>
        <p:spPr>
          <a:xfrm>
            <a:off x="4119911" y="5204773"/>
            <a:ext cx="69160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800" b="1" dirty="0">
                <a:solidFill>
                  <a:srgbClr val="D8006F"/>
                </a:solidFill>
              </a:rPr>
              <a:t>3.31 km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85949F17-5746-3E68-99C8-69D66F249B14}"/>
              </a:ext>
            </a:extLst>
          </p:cNvPr>
          <p:cNvSpPr txBox="1"/>
          <p:nvPr/>
        </p:nvSpPr>
        <p:spPr>
          <a:xfrm>
            <a:off x="3909892" y="5696679"/>
            <a:ext cx="609467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800" b="1" dirty="0">
                <a:solidFill>
                  <a:srgbClr val="D8006F"/>
                </a:solidFill>
              </a:rPr>
              <a:t>1.53 km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636F5ABB-18CC-E5B1-2059-EB233AF53604}"/>
              </a:ext>
            </a:extLst>
          </p:cNvPr>
          <p:cNvSpPr txBox="1"/>
          <p:nvPr/>
        </p:nvSpPr>
        <p:spPr>
          <a:xfrm>
            <a:off x="1491797" y="5150730"/>
            <a:ext cx="609467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800" b="1" dirty="0">
                <a:solidFill>
                  <a:srgbClr val="D8006F"/>
                </a:solidFill>
              </a:rPr>
              <a:t>2,68 km</a:t>
            </a: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32B2A5CD-E046-721D-1766-ACECFAD5EB0C}"/>
              </a:ext>
            </a:extLst>
          </p:cNvPr>
          <p:cNvCxnSpPr>
            <a:cxnSpLocks/>
          </p:cNvCxnSpPr>
          <p:nvPr/>
        </p:nvCxnSpPr>
        <p:spPr>
          <a:xfrm>
            <a:off x="3980026" y="5410471"/>
            <a:ext cx="695536" cy="562847"/>
          </a:xfrm>
          <a:prstGeom prst="line">
            <a:avLst/>
          </a:prstGeom>
          <a:ln>
            <a:solidFill>
              <a:srgbClr val="002C5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Image 2" descr="assets/logotyp_h_fuksja.png">
            <a:extLst>
              <a:ext uri="{FF2B5EF4-FFF2-40B4-BE49-F238E27FC236}">
                <a16:creationId xmlns:a16="http://schemas.microsoft.com/office/drawing/2014/main" id="{013AD80A-984E-F94D-5F64-F960273C9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255" y="282550"/>
            <a:ext cx="1078992" cy="18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6057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1960</Words>
  <Application>Microsoft Office PowerPoint</Application>
  <PresentationFormat>Panoramiczny</PresentationFormat>
  <Paragraphs>238</Paragraphs>
  <Slides>15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Century Gothic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Kinga Łapszys</dc:creator>
  <cp:lastModifiedBy>um</cp:lastModifiedBy>
  <cp:revision>28</cp:revision>
  <cp:lastPrinted>2026-08-19T08:06:54Z</cp:lastPrinted>
  <dcterms:created xsi:type="dcterms:W3CDTF">2026-08-18T08:28:01Z</dcterms:created>
  <dcterms:modified xsi:type="dcterms:W3CDTF">2026-08-21T10:09:45Z</dcterms:modified>
</cp:coreProperties>
</file>