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Abril Fatface" panose="02000503000000020003" pitchFamily="2" charset="-18"/>
      <p:regular r:id="rId16"/>
    </p:embeddedFont>
    <p:embeddedFont>
      <p:font typeface="Bebas Neue" panose="020B0606020202050201" pitchFamily="34" charset="-18"/>
      <p:regular r:id="rId17"/>
    </p:embeddedFont>
    <p:embeddedFont>
      <p:font typeface="Inter" panose="020B0604020202020204" charset="0"/>
      <p:regular r:id="rId18"/>
    </p:embeddedFont>
    <p:embeddedFont>
      <p:font typeface="Muli Bold" panose="020B0604020202020204" charset="-18"/>
      <p:regular r:id="rId19"/>
    </p:embeddedFont>
    <p:embeddedFont>
      <p:font typeface="Muli Heavy" panose="020B0604020202020204" charset="-18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514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9.pn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3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580031" y="9351544"/>
            <a:ext cx="740300" cy="70556"/>
            <a:chOff x="0" y="0"/>
            <a:chExt cx="987066" cy="94074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94074" cy="94074"/>
              <a:chOff x="0" y="0"/>
              <a:chExt cx="6350000" cy="63500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225778" y="0"/>
              <a:ext cx="94074" cy="94074"/>
              <a:chOff x="0" y="0"/>
              <a:chExt cx="6350000" cy="63500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447638" y="0"/>
              <a:ext cx="94074" cy="94074"/>
              <a:chOff x="0" y="0"/>
              <a:chExt cx="6350000" cy="63500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>
              <a:off x="670311" y="0"/>
              <a:ext cx="94074" cy="94074"/>
              <a:chOff x="0" y="0"/>
              <a:chExt cx="635000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11" name="Group 11"/>
            <p:cNvGrpSpPr/>
            <p:nvPr/>
          </p:nvGrpSpPr>
          <p:grpSpPr>
            <a:xfrm>
              <a:off x="892992" y="0"/>
              <a:ext cx="94074" cy="94074"/>
              <a:chOff x="0" y="0"/>
              <a:chExt cx="6350000" cy="635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13" name="Freeform 13"/>
          <p:cNvSpPr/>
          <p:nvPr/>
        </p:nvSpPr>
        <p:spPr>
          <a:xfrm>
            <a:off x="-146360" y="0"/>
            <a:ext cx="16285488" cy="10287000"/>
          </a:xfrm>
          <a:custGeom>
            <a:avLst/>
            <a:gdLst/>
            <a:ahLst/>
            <a:cxnLst/>
            <a:rect l="l" t="t" r="r" b="b"/>
            <a:pathLst>
              <a:path w="16285488" h="10287000">
                <a:moveTo>
                  <a:pt x="0" y="0"/>
                </a:moveTo>
                <a:lnTo>
                  <a:pt x="16285488" y="0"/>
                </a:lnTo>
                <a:lnTo>
                  <a:pt x="1628548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" b="-32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5461315" y="529341"/>
            <a:ext cx="2237433" cy="2237433"/>
          </a:xfrm>
          <a:custGeom>
            <a:avLst/>
            <a:gdLst/>
            <a:ahLst/>
            <a:cxnLst/>
            <a:rect l="l" t="t" r="r" b="b"/>
            <a:pathLst>
              <a:path w="2237433" h="2237433">
                <a:moveTo>
                  <a:pt x="0" y="0"/>
                </a:moveTo>
                <a:lnTo>
                  <a:pt x="2237432" y="0"/>
                </a:lnTo>
                <a:lnTo>
                  <a:pt x="2237432" y="2237432"/>
                </a:lnTo>
                <a:lnTo>
                  <a:pt x="0" y="22374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109723" y="904875"/>
            <a:ext cx="11139280" cy="4899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 spc="321">
                <a:solidFill>
                  <a:srgbClr val="C6A969"/>
                </a:solidFill>
                <a:latin typeface="Muli Heavy"/>
                <a:ea typeface="Muli Heavy"/>
                <a:cs typeface="Muli Heavy"/>
                <a:sym typeface="Muli Heavy"/>
              </a:rPr>
              <a:t>KOMISJA KULTURY, SPORTU I REKREACJI</a:t>
            </a:r>
          </a:p>
          <a:p>
            <a:pPr algn="ctr">
              <a:lnSpc>
                <a:spcPts val="9799"/>
              </a:lnSpc>
            </a:pPr>
            <a:r>
              <a:rPr lang="en-US" sz="6999" b="1" spc="321">
                <a:solidFill>
                  <a:srgbClr val="C6A969"/>
                </a:solidFill>
                <a:latin typeface="Muli Heavy"/>
                <a:ea typeface="Muli Heavy"/>
                <a:cs typeface="Muli Heavy"/>
                <a:sym typeface="Muli Heavy"/>
              </a:rPr>
              <a:t>RADY MIASTA SOSNOWIEC</a:t>
            </a:r>
          </a:p>
        </p:txBody>
      </p:sp>
      <p:sp>
        <p:nvSpPr>
          <p:cNvPr id="16" name="TextBox 16"/>
          <p:cNvSpPr txBox="1"/>
          <p:nvPr/>
        </p:nvSpPr>
        <p:spPr>
          <a:xfrm rot="-5400000">
            <a:off x="14220311" y="4992873"/>
            <a:ext cx="5904119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spc="982">
                <a:solidFill>
                  <a:srgbClr val="5E5E5E"/>
                </a:solidFill>
                <a:latin typeface="Bebas Neue"/>
                <a:ea typeface="Bebas Neue"/>
                <a:cs typeface="Bebas Neue"/>
                <a:sym typeface="Bebas Neue"/>
              </a:rPr>
              <a:t>2025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515501" y="6266894"/>
            <a:ext cx="9256998" cy="168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0"/>
              </a:lnSpc>
            </a:pPr>
            <a:r>
              <a:rPr lang="en-US" sz="4850" spc="737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KKS CZARNI ANTRANS SOSNOWIEC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338045" y="8962289"/>
            <a:ext cx="7611910" cy="39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 spc="459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63832" y="-1677179"/>
            <a:ext cx="12573106" cy="12509557"/>
          </a:xfrm>
          <a:custGeom>
            <a:avLst/>
            <a:gdLst/>
            <a:ahLst/>
            <a:cxnLst/>
            <a:rect l="l" t="t" r="r" b="b"/>
            <a:pathLst>
              <a:path w="12573106" h="12509557">
                <a:moveTo>
                  <a:pt x="0" y="0"/>
                </a:moveTo>
                <a:lnTo>
                  <a:pt x="12573106" y="0"/>
                </a:lnTo>
                <a:lnTo>
                  <a:pt x="12573106" y="12509556"/>
                </a:lnTo>
                <a:lnTo>
                  <a:pt x="0" y="125095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211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6132828" y="2430913"/>
            <a:ext cx="11609998" cy="5892074"/>
          </a:xfrm>
          <a:custGeom>
            <a:avLst/>
            <a:gdLst/>
            <a:ahLst/>
            <a:cxnLst/>
            <a:rect l="l" t="t" r="r" b="b"/>
            <a:pathLst>
              <a:path w="11609998" h="5892074">
                <a:moveTo>
                  <a:pt x="0" y="0"/>
                </a:moveTo>
                <a:lnTo>
                  <a:pt x="11609998" y="0"/>
                </a:lnTo>
                <a:lnTo>
                  <a:pt x="11609998" y="5892074"/>
                </a:lnTo>
                <a:lnTo>
                  <a:pt x="0" y="58920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948037" y="5143500"/>
            <a:ext cx="651385" cy="651385"/>
          </a:xfrm>
          <a:custGeom>
            <a:avLst/>
            <a:gdLst/>
            <a:ahLst/>
            <a:cxnLst/>
            <a:rect l="l" t="t" r="r" b="b"/>
            <a:pathLst>
              <a:path w="651385" h="651385">
                <a:moveTo>
                  <a:pt x="0" y="0"/>
                </a:moveTo>
                <a:lnTo>
                  <a:pt x="651385" y="0"/>
                </a:lnTo>
                <a:lnTo>
                  <a:pt x="651385" y="651385"/>
                </a:lnTo>
                <a:lnTo>
                  <a:pt x="0" y="6513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30448" y="393860"/>
            <a:ext cx="11946307" cy="2612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b="1" spc="577">
                <a:solidFill>
                  <a:srgbClr val="C6A969"/>
                </a:solidFill>
                <a:latin typeface="Muli Heavy"/>
                <a:ea typeface="Muli Heavy"/>
                <a:cs typeface="Muli Heavy"/>
                <a:sym typeface="Muli Heavy"/>
              </a:rPr>
              <a:t>ŚWIETNY WYSTĘP W KWALIFIKACJACH LIGI MISTRZYŃ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0448" y="3543171"/>
            <a:ext cx="9690159" cy="4659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19"/>
              </a:lnSpc>
            </a:pPr>
            <a:r>
              <a:rPr lang="en-US" sz="4442" b="1" spc="159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PO BARDZO EMOCJONUJĄCYCH MECZACH POKONALIŚMY:</a:t>
            </a:r>
          </a:p>
          <a:p>
            <a:pPr marL="959190" lvl="1" indent="-479595" algn="l">
              <a:lnSpc>
                <a:spcPts val="6219"/>
              </a:lnSpc>
              <a:buFont typeface="Arial"/>
              <a:buChar char="•"/>
            </a:pPr>
            <a:r>
              <a:rPr lang="en-US" sz="4442" b="1" spc="159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WFC NIKE</a:t>
            </a:r>
          </a:p>
          <a:p>
            <a:pPr marL="959190" lvl="1" indent="-479595" algn="l">
              <a:lnSpc>
                <a:spcPts val="6219"/>
              </a:lnSpc>
              <a:buFont typeface="Arial"/>
              <a:buChar char="•"/>
            </a:pPr>
            <a:r>
              <a:rPr lang="en-US" sz="4442" b="1" spc="159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ATHLONE TOWN</a:t>
            </a:r>
          </a:p>
          <a:p>
            <a:pPr marL="959190" lvl="1" indent="-479595" algn="l">
              <a:lnSpc>
                <a:spcPts val="6219"/>
              </a:lnSpc>
              <a:buFont typeface="Arial"/>
              <a:buChar char="•"/>
            </a:pPr>
            <a:r>
              <a:rPr lang="en-US" sz="4442" b="1" spc="159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APOLLON FC</a:t>
            </a:r>
          </a:p>
          <a:p>
            <a:pPr marL="959190" lvl="1" indent="-479595" algn="l">
              <a:lnSpc>
                <a:spcPts val="6219"/>
              </a:lnSpc>
              <a:buFont typeface="Arial"/>
              <a:buChar char="•"/>
            </a:pPr>
            <a:r>
              <a:rPr lang="en-US" sz="4442" b="1" spc="159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SPARTAK MYJAVA</a:t>
            </a:r>
          </a:p>
        </p:txBody>
      </p:sp>
      <p:sp>
        <p:nvSpPr>
          <p:cNvPr id="7" name="Freeform 7"/>
          <p:cNvSpPr/>
          <p:nvPr/>
        </p:nvSpPr>
        <p:spPr>
          <a:xfrm>
            <a:off x="7015171" y="5915623"/>
            <a:ext cx="651385" cy="651385"/>
          </a:xfrm>
          <a:custGeom>
            <a:avLst/>
            <a:gdLst/>
            <a:ahLst/>
            <a:cxnLst/>
            <a:rect l="l" t="t" r="r" b="b"/>
            <a:pathLst>
              <a:path w="651385" h="651385">
                <a:moveTo>
                  <a:pt x="0" y="0"/>
                </a:moveTo>
                <a:lnTo>
                  <a:pt x="651385" y="0"/>
                </a:lnTo>
                <a:lnTo>
                  <a:pt x="651385" y="651385"/>
                </a:lnTo>
                <a:lnTo>
                  <a:pt x="0" y="6513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776226" y="6741336"/>
            <a:ext cx="651385" cy="651385"/>
          </a:xfrm>
          <a:custGeom>
            <a:avLst/>
            <a:gdLst/>
            <a:ahLst/>
            <a:cxnLst/>
            <a:rect l="l" t="t" r="r" b="b"/>
            <a:pathLst>
              <a:path w="651385" h="651385">
                <a:moveTo>
                  <a:pt x="0" y="0"/>
                </a:moveTo>
                <a:lnTo>
                  <a:pt x="651384" y="0"/>
                </a:lnTo>
                <a:lnTo>
                  <a:pt x="651384" y="651385"/>
                </a:lnTo>
                <a:lnTo>
                  <a:pt x="0" y="6513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666556" y="7550966"/>
            <a:ext cx="651385" cy="651385"/>
          </a:xfrm>
          <a:custGeom>
            <a:avLst/>
            <a:gdLst/>
            <a:ahLst/>
            <a:cxnLst/>
            <a:rect l="l" t="t" r="r" b="b"/>
            <a:pathLst>
              <a:path w="651385" h="651385">
                <a:moveTo>
                  <a:pt x="0" y="0"/>
                </a:moveTo>
                <a:lnTo>
                  <a:pt x="651385" y="0"/>
                </a:lnTo>
                <a:lnTo>
                  <a:pt x="651385" y="651384"/>
                </a:lnTo>
                <a:lnTo>
                  <a:pt x="0" y="6513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7690896" y="2430913"/>
            <a:ext cx="11609998" cy="5892074"/>
          </a:xfrm>
          <a:custGeom>
            <a:avLst/>
            <a:gdLst/>
            <a:ahLst/>
            <a:cxnLst/>
            <a:rect l="l" t="t" r="r" b="b"/>
            <a:pathLst>
              <a:path w="11609998" h="5892074">
                <a:moveTo>
                  <a:pt x="0" y="0"/>
                </a:moveTo>
                <a:lnTo>
                  <a:pt x="11609998" y="0"/>
                </a:lnTo>
                <a:lnTo>
                  <a:pt x="11609998" y="5892074"/>
                </a:lnTo>
                <a:lnTo>
                  <a:pt x="0" y="5892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608176" y="1997359"/>
            <a:ext cx="8194790" cy="6292281"/>
          </a:xfrm>
          <a:custGeom>
            <a:avLst/>
            <a:gdLst/>
            <a:ahLst/>
            <a:cxnLst/>
            <a:rect l="l" t="t" r="r" b="b"/>
            <a:pathLst>
              <a:path w="8194790" h="6292281">
                <a:moveTo>
                  <a:pt x="0" y="0"/>
                </a:moveTo>
                <a:lnTo>
                  <a:pt x="8194790" y="0"/>
                </a:lnTo>
                <a:lnTo>
                  <a:pt x="8194790" y="6292282"/>
                </a:lnTo>
                <a:lnTo>
                  <a:pt x="0" y="62922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30448" y="393860"/>
            <a:ext cx="11946307" cy="85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b="1" spc="577">
                <a:solidFill>
                  <a:srgbClr val="C6A969"/>
                </a:solidFill>
                <a:latin typeface="Muli Heavy"/>
                <a:ea typeface="Muli Heavy"/>
                <a:cs typeface="Muli Heavy"/>
                <a:sym typeface="Muli Heavy"/>
              </a:rPr>
              <a:t>PROMOCJA KLUBU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0448" y="1741069"/>
            <a:ext cx="9690159" cy="6279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19"/>
              </a:lnSpc>
            </a:pPr>
            <a:r>
              <a:rPr lang="en-US" sz="4442" b="1" spc="159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DAJEMY KIBICOM MOŻLIWOŚĆ ZAKUPIENIA KARNETU NA WSZYSTKIE DOMOWE MECZE ORLEN EKSTRALIGI KOBIET (ORAZ LIGI MISTRZYŃ). </a:t>
            </a:r>
          </a:p>
          <a:p>
            <a:pPr algn="l">
              <a:lnSpc>
                <a:spcPts val="6219"/>
              </a:lnSpc>
            </a:pPr>
            <a:endParaRPr lang="en-US" sz="4442" b="1" spc="159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  <a:p>
            <a:pPr marL="0" lvl="0" indent="0" algn="l">
              <a:lnSpc>
                <a:spcPts val="6219"/>
              </a:lnSpc>
              <a:spcBef>
                <a:spcPct val="0"/>
              </a:spcBef>
            </a:pPr>
            <a:r>
              <a:rPr lang="en-US" sz="4442" b="1" spc="159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JEST TO REALNE WSPARCIE FINANSOWE KLUBU.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230868" cy="10287000"/>
          </a:xfrm>
          <a:custGeom>
            <a:avLst/>
            <a:gdLst/>
            <a:ahLst/>
            <a:cxnLst/>
            <a:rect l="l" t="t" r="r" b="b"/>
            <a:pathLst>
              <a:path w="13230868" h="10287000">
                <a:moveTo>
                  <a:pt x="0" y="0"/>
                </a:moveTo>
                <a:lnTo>
                  <a:pt x="13230868" y="0"/>
                </a:lnTo>
                <a:lnTo>
                  <a:pt x="1323086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4515505" y="7293610"/>
            <a:ext cx="9256990" cy="0"/>
          </a:xfrm>
          <a:prstGeom prst="line">
            <a:avLst/>
          </a:prstGeom>
          <a:ln w="28575" cap="flat">
            <a:solidFill>
              <a:srgbClr val="C6A9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2867407" y="2738552"/>
            <a:ext cx="12896114" cy="376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61"/>
              </a:lnSpc>
            </a:pPr>
            <a:r>
              <a:rPr lang="en-US" sz="5400" b="1" spc="194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PERSPEKTYWY NASZEGO KLUBU NA KOLEJNE LATA SĄ ŚCIŚLE OKREŚLONE W STRATEGII NASZEGO KLUBU.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230868" cy="10287000"/>
          </a:xfrm>
          <a:custGeom>
            <a:avLst/>
            <a:gdLst/>
            <a:ahLst/>
            <a:cxnLst/>
            <a:rect l="l" t="t" r="r" b="b"/>
            <a:pathLst>
              <a:path w="13230868" h="10287000">
                <a:moveTo>
                  <a:pt x="0" y="0"/>
                </a:moveTo>
                <a:lnTo>
                  <a:pt x="13230868" y="0"/>
                </a:lnTo>
                <a:lnTo>
                  <a:pt x="1323086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4515505" y="9244012"/>
            <a:ext cx="9256990" cy="0"/>
          </a:xfrm>
          <a:prstGeom prst="line">
            <a:avLst/>
          </a:prstGeom>
          <a:ln w="28575" cap="flat">
            <a:solidFill>
              <a:srgbClr val="C6A9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757425" y="1150127"/>
            <a:ext cx="16880315" cy="7983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13"/>
              </a:lnSpc>
            </a:pPr>
            <a:r>
              <a:rPr lang="en-US" sz="4081" b="1" spc="146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Sytuacja</a:t>
            </a:r>
            <a:r>
              <a:rPr lang="en-US" sz="4081" b="1" spc="146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</a:t>
            </a:r>
            <a:r>
              <a:rPr lang="en-US" sz="4081" b="1" spc="146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finansowa</a:t>
            </a:r>
            <a:r>
              <a:rPr lang="en-US" sz="4081" b="1" spc="146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</a:t>
            </a:r>
            <a:r>
              <a:rPr lang="en-US" sz="4081" b="1" spc="146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klubu</a:t>
            </a:r>
            <a:r>
              <a:rPr lang="en-US" sz="4081" b="1" spc="146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jest </a:t>
            </a:r>
            <a:r>
              <a:rPr lang="en-US" sz="4081" b="1" spc="146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stabilna</a:t>
            </a:r>
            <a:r>
              <a:rPr lang="pl-PL" sz="4081" b="1" spc="146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. Dzięki wsparciu Miasta Sosnowiec, pozyskaniu dodatkowych sponsorów Zagłębiowski Park Sportowy oraz przedłużenia umowy z Firmą ANTRANS </a:t>
            </a:r>
            <a:r>
              <a:rPr lang="en-US" sz="4081" b="1" spc="146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.</a:t>
            </a:r>
            <a:r>
              <a:rPr lang="pl-PL" sz="4081" b="1" spc="146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Mimo wszystko dalej poszukujemy kolejnych sponsorów, aby zapewnić jeszcze lepsze warunki oraz możliwości rozwoju dla Naszego Zespołu</a:t>
            </a:r>
            <a:endParaRPr lang="en-US" sz="4081" b="1" spc="146" dirty="0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  <a:p>
            <a:pPr algn="ctr">
              <a:lnSpc>
                <a:spcPts val="5713"/>
              </a:lnSpc>
            </a:pPr>
            <a:endParaRPr lang="en-US" sz="4081" b="1" spc="146" dirty="0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  <a:p>
            <a:pPr algn="ctr">
              <a:lnSpc>
                <a:spcPts val="5713"/>
              </a:lnSpc>
            </a:pPr>
            <a:r>
              <a:rPr lang="en-US" sz="4081" b="1" spc="146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Miesięczne</a:t>
            </a:r>
            <a:r>
              <a:rPr lang="en-US" sz="4081" b="1" spc="146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</a:t>
            </a:r>
            <a:r>
              <a:rPr lang="en-US" sz="4081" b="1" spc="146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utrzymanie</a:t>
            </a:r>
            <a:r>
              <a:rPr lang="en-US" sz="4081" b="1" spc="146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</a:t>
            </a:r>
            <a:r>
              <a:rPr lang="en-US" sz="4081" b="1" spc="146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drużyn</a:t>
            </a:r>
            <a:r>
              <a:rPr lang="en-US" sz="4081" b="1" spc="146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</a:t>
            </a:r>
            <a:r>
              <a:rPr lang="en-US" sz="4081" b="1" spc="146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wraz</a:t>
            </a:r>
            <a:r>
              <a:rPr lang="en-US" sz="4081" b="1" spc="146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ze </a:t>
            </a:r>
            <a:r>
              <a:rPr lang="en-US" sz="4081" b="1" spc="146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sztab</a:t>
            </a:r>
            <a:r>
              <a:rPr lang="pl-PL" sz="4081" b="1" spc="146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em</a:t>
            </a:r>
            <a:r>
              <a:rPr lang="en-US" sz="4081" b="1" spc="146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to </a:t>
            </a:r>
            <a:endParaRPr lang="pl-PL" sz="4081" b="1" spc="146" dirty="0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  <a:p>
            <a:pPr algn="ctr">
              <a:lnSpc>
                <a:spcPts val="5713"/>
              </a:lnSpc>
            </a:pPr>
            <a:r>
              <a:rPr lang="pl-PL" sz="4081" b="1" spc="146" dirty="0">
                <a:solidFill>
                  <a:srgbClr val="C6A969"/>
                </a:solidFill>
                <a:latin typeface="Muli Heavy"/>
                <a:ea typeface="Muli Heavy"/>
                <a:cs typeface="Muli Heavy"/>
                <a:sym typeface="Muli Heavy"/>
              </a:rPr>
              <a:t>220 000,00</a:t>
            </a:r>
            <a:r>
              <a:rPr lang="en-US" sz="4081" b="1" spc="146" dirty="0" err="1">
                <a:solidFill>
                  <a:srgbClr val="C6A969"/>
                </a:solidFill>
                <a:latin typeface="Muli Heavy"/>
                <a:ea typeface="Muli Heavy"/>
                <a:cs typeface="Muli Heavy"/>
                <a:sym typeface="Muli Heavy"/>
              </a:rPr>
              <a:t>zł</a:t>
            </a:r>
            <a:r>
              <a:rPr lang="en-US" sz="4081" b="1" spc="146" dirty="0">
                <a:solidFill>
                  <a:srgbClr val="C6A969"/>
                </a:solidFill>
                <a:latin typeface="Muli Heavy"/>
                <a:ea typeface="Muli Heavy"/>
                <a:cs typeface="Muli Heavy"/>
                <a:sym typeface="Muli Heavy"/>
              </a:rPr>
              <a:t> </a:t>
            </a:r>
            <a:r>
              <a:rPr lang="en-US" sz="4081" b="1" spc="146" dirty="0" err="1">
                <a:solidFill>
                  <a:srgbClr val="C6A969"/>
                </a:solidFill>
                <a:latin typeface="Muli Heavy"/>
                <a:ea typeface="Muli Heavy"/>
                <a:cs typeface="Muli Heavy"/>
                <a:sym typeface="Muli Heavy"/>
              </a:rPr>
              <a:t>netto</a:t>
            </a:r>
            <a:r>
              <a:rPr lang="en-US" sz="4081" b="1" spc="146" dirty="0">
                <a:solidFill>
                  <a:srgbClr val="C6A969"/>
                </a:solidFill>
                <a:latin typeface="Muli Heavy"/>
                <a:ea typeface="Muli Heavy"/>
                <a:cs typeface="Muli Heavy"/>
                <a:sym typeface="Muli Heavy"/>
              </a:rPr>
              <a:t> </a:t>
            </a:r>
            <a:endParaRPr lang="pl-PL" sz="4081" b="1" spc="146" dirty="0">
              <a:solidFill>
                <a:srgbClr val="C6A969"/>
              </a:solidFill>
              <a:latin typeface="Muli Heavy"/>
              <a:ea typeface="Muli Heavy"/>
              <a:cs typeface="Muli Heavy"/>
              <a:sym typeface="Muli Heavy"/>
            </a:endParaRPr>
          </a:p>
          <a:p>
            <a:pPr algn="ctr">
              <a:lnSpc>
                <a:spcPts val="5713"/>
              </a:lnSpc>
            </a:pPr>
            <a:r>
              <a:rPr lang="en-US" sz="4081" b="1" spc="146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(</a:t>
            </a:r>
            <a:r>
              <a:rPr lang="en-US" sz="4081" b="1" spc="146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poziom</a:t>
            </a:r>
            <a:r>
              <a:rPr lang="en-US" sz="4081" b="1" spc="146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</a:t>
            </a:r>
            <a:r>
              <a:rPr lang="en-US" sz="4081" b="1" spc="146" dirty="0" err="1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wynagrodzeń</a:t>
            </a:r>
            <a:r>
              <a:rPr lang="pl-PL" sz="4081" b="1" spc="146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 został zwiększony względem poprzedniego sezonu o 50 000,00 zł netto</a:t>
            </a:r>
            <a:r>
              <a:rPr lang="en-US" sz="4081" b="1" spc="146" dirty="0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).</a:t>
            </a:r>
          </a:p>
        </p:txBody>
      </p:sp>
      <p:sp>
        <p:nvSpPr>
          <p:cNvPr id="5" name="Freeform 5"/>
          <p:cNvSpPr/>
          <p:nvPr/>
        </p:nvSpPr>
        <p:spPr>
          <a:xfrm>
            <a:off x="0" y="7637766"/>
            <a:ext cx="3164227" cy="2650040"/>
          </a:xfrm>
          <a:custGeom>
            <a:avLst/>
            <a:gdLst/>
            <a:ahLst/>
            <a:cxnLst/>
            <a:rect l="l" t="t" r="r" b="b"/>
            <a:pathLst>
              <a:path w="3164227" h="2650040">
                <a:moveTo>
                  <a:pt x="0" y="0"/>
                </a:moveTo>
                <a:lnTo>
                  <a:pt x="3164227" y="0"/>
                </a:lnTo>
                <a:lnTo>
                  <a:pt x="3164227" y="2650040"/>
                </a:lnTo>
                <a:lnTo>
                  <a:pt x="0" y="26500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230868" cy="10287000"/>
          </a:xfrm>
          <a:custGeom>
            <a:avLst/>
            <a:gdLst/>
            <a:ahLst/>
            <a:cxnLst/>
            <a:rect l="l" t="t" r="r" b="b"/>
            <a:pathLst>
              <a:path w="13230868" h="10287000">
                <a:moveTo>
                  <a:pt x="0" y="0"/>
                </a:moveTo>
                <a:lnTo>
                  <a:pt x="13230868" y="0"/>
                </a:lnTo>
                <a:lnTo>
                  <a:pt x="1323086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4515505" y="3682862"/>
            <a:ext cx="9256990" cy="0"/>
          </a:xfrm>
          <a:prstGeom prst="line">
            <a:avLst/>
          </a:prstGeom>
          <a:ln w="28575" cap="flat">
            <a:solidFill>
              <a:srgbClr val="C6A9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4515505" y="5871653"/>
            <a:ext cx="9256990" cy="0"/>
          </a:xfrm>
          <a:prstGeom prst="line">
            <a:avLst/>
          </a:prstGeom>
          <a:ln w="28575" cap="flat">
            <a:solidFill>
              <a:srgbClr val="C6A9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5"/>
          <p:cNvSpPr txBox="1"/>
          <p:nvPr/>
        </p:nvSpPr>
        <p:spPr>
          <a:xfrm>
            <a:off x="2695943" y="3692387"/>
            <a:ext cx="12896114" cy="1932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820"/>
              </a:lnSpc>
            </a:pPr>
            <a:r>
              <a:rPr lang="en-US" sz="11300" b="1" spc="406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DZIĘKUJĘ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17897" y="6274113"/>
            <a:ext cx="7852206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spc="507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ZA UWAGĘ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886435" cy="10287000"/>
          </a:xfrm>
          <a:custGeom>
            <a:avLst/>
            <a:gdLst/>
            <a:ahLst/>
            <a:cxnLst/>
            <a:rect l="l" t="t" r="r" b="b"/>
            <a:pathLst>
              <a:path w="12886435" h="10287000">
                <a:moveTo>
                  <a:pt x="0" y="0"/>
                </a:moveTo>
                <a:lnTo>
                  <a:pt x="12886435" y="0"/>
                </a:lnTo>
                <a:lnTo>
                  <a:pt x="1288643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64" b="-264"/>
            </a:stretch>
          </a:blipFill>
        </p:spPr>
      </p:sp>
      <p:sp>
        <p:nvSpPr>
          <p:cNvPr id="3" name="AutoShape 3"/>
          <p:cNvSpPr/>
          <p:nvPr/>
        </p:nvSpPr>
        <p:spPr>
          <a:xfrm flipH="1">
            <a:off x="4825039" y="4751687"/>
            <a:ext cx="938074" cy="0"/>
          </a:xfrm>
          <a:prstGeom prst="line">
            <a:avLst/>
          </a:prstGeom>
          <a:ln w="28575" cap="flat">
            <a:solidFill>
              <a:srgbClr val="C6A9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12886435" y="0"/>
            <a:ext cx="5401565" cy="10287000"/>
          </a:xfrm>
          <a:custGeom>
            <a:avLst/>
            <a:gdLst/>
            <a:ahLst/>
            <a:cxnLst/>
            <a:rect l="l" t="t" r="r" b="b"/>
            <a:pathLst>
              <a:path w="5401565" h="10287000">
                <a:moveTo>
                  <a:pt x="0" y="0"/>
                </a:moveTo>
                <a:lnTo>
                  <a:pt x="5401565" y="0"/>
                </a:lnTo>
                <a:lnTo>
                  <a:pt x="54015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" b="-8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8957138" y="-93352"/>
            <a:ext cx="14930107" cy="11197580"/>
            <a:chOff x="0" y="0"/>
            <a:chExt cx="812800" cy="609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609600"/>
            </a:xfrm>
            <a:custGeom>
              <a:avLst/>
              <a:gdLst/>
              <a:ahLst/>
              <a:cxnLst/>
              <a:rect l="l" t="t" r="r" b="b"/>
              <a:pathLst>
                <a:path w="812800" h="609600">
                  <a:moveTo>
                    <a:pt x="609600" y="0"/>
                  </a:moveTo>
                  <a:lnTo>
                    <a:pt x="0" y="0"/>
                  </a:lnTo>
                  <a:lnTo>
                    <a:pt x="203200" y="609600"/>
                  </a:lnTo>
                  <a:lnTo>
                    <a:pt x="812800" y="609600"/>
                  </a:lnTo>
                  <a:lnTo>
                    <a:pt x="609600" y="0"/>
                  </a:lnTo>
                  <a:close/>
                </a:path>
              </a:pathLst>
            </a:custGeom>
            <a:blipFill>
              <a:blip r:embed="rId4">
                <a:alphaModFix amt="70000"/>
              </a:blip>
              <a:stretch>
                <a:fillRect b="-100125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691904" y="5036506"/>
            <a:ext cx="4764128" cy="4764128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5046" r="-25046"/>
              </a:stretch>
            </a:blipFill>
            <a:ln w="66675" cap="sq">
              <a:gradFill>
                <a:gsLst>
                  <a:gs pos="0">
                    <a:srgbClr val="F7DFFF"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87EFFF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</p:grpSp>
      <p:sp>
        <p:nvSpPr>
          <p:cNvPr id="9" name="TextBox 9"/>
          <p:cNvSpPr txBox="1"/>
          <p:nvPr/>
        </p:nvSpPr>
        <p:spPr>
          <a:xfrm>
            <a:off x="882279" y="1047750"/>
            <a:ext cx="8102738" cy="3526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30"/>
              </a:lnSpc>
            </a:pPr>
            <a:r>
              <a:rPr lang="en-US" sz="4026" spc="386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KKS Czarni antrans Sosnowiec okres przygotowawczy rozpoczął w dniu </a:t>
            </a:r>
          </a:p>
          <a:p>
            <a:pPr algn="ctr">
              <a:lnSpc>
                <a:spcPts val="4630"/>
              </a:lnSpc>
            </a:pPr>
            <a:r>
              <a:rPr lang="en-US" sz="4026" spc="386">
                <a:solidFill>
                  <a:srgbClr val="C6A969"/>
                </a:solidFill>
                <a:latin typeface="Bebas Neue"/>
                <a:ea typeface="Bebas Neue"/>
                <a:cs typeface="Bebas Neue"/>
                <a:sym typeface="Bebas Neue"/>
              </a:rPr>
              <a:t>16 CZERWCA 2026.</a:t>
            </a:r>
          </a:p>
          <a:p>
            <a:pPr algn="ctr">
              <a:lnSpc>
                <a:spcPts val="4630"/>
              </a:lnSpc>
            </a:pPr>
            <a:r>
              <a:rPr lang="en-US" sz="4026" spc="386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Przez cały okres przygotowawczy korzystaliśmy z obiektów przy </a:t>
            </a:r>
            <a:r>
              <a:rPr lang="en-US" sz="4026" spc="386">
                <a:solidFill>
                  <a:srgbClr val="C6A969"/>
                </a:solidFill>
                <a:latin typeface="Bebas Neue"/>
                <a:ea typeface="Bebas Neue"/>
                <a:cs typeface="Bebas Neue"/>
                <a:sym typeface="Bebas Neue"/>
              </a:rPr>
              <a:t>Mireckiego </a:t>
            </a:r>
            <a:r>
              <a:rPr lang="en-US" sz="4026" spc="386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oraz Kresowej.</a:t>
            </a:r>
          </a:p>
        </p:txBody>
      </p:sp>
      <p:grpSp>
        <p:nvGrpSpPr>
          <p:cNvPr id="10" name="Group 10"/>
          <p:cNvGrpSpPr/>
          <p:nvPr/>
        </p:nvGrpSpPr>
        <p:grpSpPr>
          <a:xfrm rot="2700000">
            <a:off x="5848930" y="4946678"/>
            <a:ext cx="4943784" cy="4943784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t="-35217" r="-14035" b="-16539"/>
              </a:stretch>
            </a:blipFill>
            <a:ln w="66675" cap="sq">
              <a:gradFill>
                <a:gsLst>
                  <a:gs pos="0">
                    <a:srgbClr val="F7DFFF"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87EFFF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037828" y="4355840"/>
            <a:ext cx="950169" cy="0"/>
          </a:xfrm>
          <a:prstGeom prst="line">
            <a:avLst/>
          </a:prstGeom>
          <a:ln w="19050" cap="flat">
            <a:solidFill>
              <a:srgbClr val="C6A9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9444049" y="4355840"/>
            <a:ext cx="950169" cy="0"/>
          </a:xfrm>
          <a:prstGeom prst="line">
            <a:avLst/>
          </a:prstGeom>
          <a:ln w="19050" cap="flat">
            <a:solidFill>
              <a:srgbClr val="C6A9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5037828" y="7022835"/>
            <a:ext cx="950169" cy="0"/>
          </a:xfrm>
          <a:prstGeom prst="line">
            <a:avLst/>
          </a:prstGeom>
          <a:ln w="19050" cap="flat">
            <a:solidFill>
              <a:srgbClr val="C6A9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Freeform 5"/>
          <p:cNvSpPr/>
          <p:nvPr/>
        </p:nvSpPr>
        <p:spPr>
          <a:xfrm>
            <a:off x="11750460" y="-407645"/>
            <a:ext cx="7256058" cy="10880686"/>
          </a:xfrm>
          <a:custGeom>
            <a:avLst/>
            <a:gdLst/>
            <a:ahLst/>
            <a:cxnLst/>
            <a:rect l="l" t="t" r="r" b="b"/>
            <a:pathLst>
              <a:path w="7256058" h="10880686">
                <a:moveTo>
                  <a:pt x="0" y="0"/>
                </a:moveTo>
                <a:lnTo>
                  <a:pt x="7256057" y="0"/>
                </a:lnTo>
                <a:lnTo>
                  <a:pt x="7256057" y="10880686"/>
                </a:lnTo>
                <a:lnTo>
                  <a:pt x="0" y="108806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7005040" y="2451317"/>
            <a:ext cx="11609998" cy="5892074"/>
          </a:xfrm>
          <a:custGeom>
            <a:avLst/>
            <a:gdLst/>
            <a:ahLst/>
            <a:cxnLst/>
            <a:rect l="l" t="t" r="r" b="b"/>
            <a:pathLst>
              <a:path w="11609998" h="5892074">
                <a:moveTo>
                  <a:pt x="0" y="0"/>
                </a:moveTo>
                <a:lnTo>
                  <a:pt x="11609998" y="0"/>
                </a:lnTo>
                <a:lnTo>
                  <a:pt x="11609998" y="5892074"/>
                </a:lnTo>
                <a:lnTo>
                  <a:pt x="0" y="58920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AutoShape 7"/>
          <p:cNvSpPr/>
          <p:nvPr/>
        </p:nvSpPr>
        <p:spPr>
          <a:xfrm>
            <a:off x="9444049" y="7032360"/>
            <a:ext cx="950169" cy="0"/>
          </a:xfrm>
          <a:prstGeom prst="line">
            <a:avLst/>
          </a:prstGeom>
          <a:ln w="19050" cap="flat">
            <a:solidFill>
              <a:srgbClr val="C6A9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TextBox 8"/>
          <p:cNvSpPr txBox="1"/>
          <p:nvPr/>
        </p:nvSpPr>
        <p:spPr>
          <a:xfrm>
            <a:off x="1291395" y="1076700"/>
            <a:ext cx="7852605" cy="85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b="1" spc="577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PRZED SEZONEM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893283" y="2745070"/>
            <a:ext cx="3135152" cy="1256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44"/>
              </a:lnSpc>
              <a:spcBef>
                <a:spcPct val="0"/>
              </a:spcBef>
            </a:pPr>
            <a:r>
              <a:rPr lang="en-US" sz="2389" spc="74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Kontynuacja procesu z ubiegłego sezonu.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546984" y="2745070"/>
            <a:ext cx="3694466" cy="1256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4"/>
              </a:lnSpc>
            </a:pPr>
            <a:r>
              <a:rPr lang="en-US" sz="2389" spc="74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Stabilizacja kadry piłkarskiej oraz sztabu szkoleniowego.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93283" y="4984324"/>
            <a:ext cx="4164290" cy="1676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44"/>
              </a:lnSpc>
              <a:spcBef>
                <a:spcPct val="0"/>
              </a:spcBef>
            </a:pPr>
            <a:r>
              <a:rPr lang="en-US" sz="2389" spc="74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Dołączenie najlepszych zawodniczek z zespołu U18 do kadry pierwszego zespołu.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546984" y="5086350"/>
            <a:ext cx="3694466" cy="1676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4"/>
              </a:lnSpc>
            </a:pPr>
            <a:r>
              <a:rPr lang="en-US" sz="2389" spc="74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Sprowadzenie nowej bramkarki i uzupełnienie innych pozycji w składzie.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886435" cy="10287000"/>
          </a:xfrm>
          <a:custGeom>
            <a:avLst/>
            <a:gdLst/>
            <a:ahLst/>
            <a:cxnLst/>
            <a:rect l="l" t="t" r="r" b="b"/>
            <a:pathLst>
              <a:path w="12886435" h="10287000">
                <a:moveTo>
                  <a:pt x="0" y="0"/>
                </a:moveTo>
                <a:lnTo>
                  <a:pt x="12886435" y="0"/>
                </a:lnTo>
                <a:lnTo>
                  <a:pt x="1288643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64" b="-264"/>
            </a:stretch>
          </a:blipFill>
        </p:spPr>
      </p:sp>
      <p:sp>
        <p:nvSpPr>
          <p:cNvPr id="3" name="AutoShape 3"/>
          <p:cNvSpPr/>
          <p:nvPr/>
        </p:nvSpPr>
        <p:spPr>
          <a:xfrm flipH="1">
            <a:off x="4767240" y="7367598"/>
            <a:ext cx="938074" cy="0"/>
          </a:xfrm>
          <a:prstGeom prst="line">
            <a:avLst/>
          </a:prstGeom>
          <a:ln w="28575" cap="flat">
            <a:solidFill>
              <a:srgbClr val="C6A9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12886435" y="0"/>
            <a:ext cx="5401565" cy="10287000"/>
          </a:xfrm>
          <a:custGeom>
            <a:avLst/>
            <a:gdLst/>
            <a:ahLst/>
            <a:cxnLst/>
            <a:rect l="l" t="t" r="r" b="b"/>
            <a:pathLst>
              <a:path w="5401565" h="10287000">
                <a:moveTo>
                  <a:pt x="0" y="0"/>
                </a:moveTo>
                <a:lnTo>
                  <a:pt x="5401565" y="0"/>
                </a:lnTo>
                <a:lnTo>
                  <a:pt x="54015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" b="-8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469268" y="1762419"/>
            <a:ext cx="3000831" cy="4501247"/>
          </a:xfrm>
          <a:custGeom>
            <a:avLst/>
            <a:gdLst/>
            <a:ahLst/>
            <a:cxnLst/>
            <a:rect l="l" t="t" r="r" b="b"/>
            <a:pathLst>
              <a:path w="3000831" h="4501247">
                <a:moveTo>
                  <a:pt x="0" y="0"/>
                </a:moveTo>
                <a:lnTo>
                  <a:pt x="3000831" y="0"/>
                </a:lnTo>
                <a:lnTo>
                  <a:pt x="3000831" y="4501247"/>
                </a:lnTo>
                <a:lnTo>
                  <a:pt x="0" y="45012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133293" y="4851235"/>
            <a:ext cx="3068180" cy="4605148"/>
          </a:xfrm>
          <a:custGeom>
            <a:avLst/>
            <a:gdLst/>
            <a:ahLst/>
            <a:cxnLst/>
            <a:rect l="l" t="t" r="r" b="b"/>
            <a:pathLst>
              <a:path w="3068180" h="4605148">
                <a:moveTo>
                  <a:pt x="0" y="0"/>
                </a:moveTo>
                <a:lnTo>
                  <a:pt x="3068180" y="0"/>
                </a:lnTo>
                <a:lnTo>
                  <a:pt x="3068180" y="4605148"/>
                </a:lnTo>
                <a:lnTo>
                  <a:pt x="0" y="46051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986630" y="-67552"/>
            <a:ext cx="3087125" cy="4630688"/>
          </a:xfrm>
          <a:custGeom>
            <a:avLst/>
            <a:gdLst/>
            <a:ahLst/>
            <a:cxnLst/>
            <a:rect l="l" t="t" r="r" b="b"/>
            <a:pathLst>
              <a:path w="3087125" h="4630688">
                <a:moveTo>
                  <a:pt x="0" y="0"/>
                </a:moveTo>
                <a:lnTo>
                  <a:pt x="3087125" y="0"/>
                </a:lnTo>
                <a:lnTo>
                  <a:pt x="3087125" y="4630688"/>
                </a:lnTo>
                <a:lnTo>
                  <a:pt x="0" y="46306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167433" y="981075"/>
            <a:ext cx="8234586" cy="940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51"/>
              </a:lnSpc>
            </a:pPr>
            <a:r>
              <a:rPr lang="en-US" sz="5899" b="1" spc="631">
                <a:solidFill>
                  <a:srgbClr val="C6A969"/>
                </a:solidFill>
                <a:latin typeface="Muli Heavy"/>
                <a:ea typeface="Muli Heavy"/>
                <a:cs typeface="Muli Heavy"/>
                <a:sym typeface="Muli Heavy"/>
              </a:rPr>
              <a:t>TRANSFERY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9762" y="2972461"/>
            <a:ext cx="9413032" cy="3983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9"/>
              </a:lnSpc>
            </a:pPr>
            <a:r>
              <a:rPr lang="en-US" sz="3399" spc="326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Działając przez kolejny sezon zgodnie ze Strategią</a:t>
            </a:r>
          </a:p>
          <a:p>
            <a:pPr algn="ctr">
              <a:lnSpc>
                <a:spcPts val="3909"/>
              </a:lnSpc>
            </a:pPr>
            <a:r>
              <a:rPr lang="en-US" sz="3399" spc="326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naszego Klubu postanowiliśmy wzmocnić zespół UZDOLNIONYMI ZAWODNICZKAMI M.IN. Z</a:t>
            </a:r>
          </a:p>
          <a:p>
            <a:pPr algn="ctr">
              <a:lnSpc>
                <a:spcPts val="3909"/>
              </a:lnSpc>
            </a:pPr>
            <a:r>
              <a:rPr lang="en-US" sz="3399" spc="326">
                <a:solidFill>
                  <a:srgbClr val="C6A969"/>
                </a:solidFill>
                <a:latin typeface="Bebas Neue"/>
                <a:ea typeface="Bebas Neue"/>
                <a:cs typeface="Bebas Neue"/>
                <a:sym typeface="Bebas Neue"/>
              </a:rPr>
              <a:t>Reprezentacji Polski do lat 19. </a:t>
            </a:r>
          </a:p>
          <a:p>
            <a:pPr algn="ctr">
              <a:lnSpc>
                <a:spcPts val="3909"/>
              </a:lnSpc>
            </a:pPr>
            <a:endParaRPr lang="en-US" sz="3399" spc="326">
              <a:solidFill>
                <a:srgbClr val="C6A969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algn="ctr">
              <a:lnSpc>
                <a:spcPts val="3909"/>
              </a:lnSpc>
            </a:pPr>
            <a:r>
              <a:rPr lang="en-US" sz="3399" spc="326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Oprócz MŁODYCH UTALENTOWANYCH zawodniczek nasz klub pozyskał DOŚWIADCZONĄ REPRZENTANTKĘ POLSKI - Bramkarkę pogoni szczecin - annę palińską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797386" y="3980752"/>
            <a:ext cx="3281627" cy="588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39"/>
              </a:lnSpc>
              <a:spcBef>
                <a:spcPct val="0"/>
              </a:spcBef>
            </a:pPr>
            <a:r>
              <a:rPr lang="en-US" sz="3456" u="none" strike="noStrike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OLIWIA ZGODA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266627" y="5905746"/>
            <a:ext cx="3406114" cy="589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2"/>
              </a:lnSpc>
            </a:pPr>
            <a:r>
              <a:rPr lang="en-US" sz="3401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ANNA PALIŃSKA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999788" y="9389708"/>
            <a:ext cx="5188082" cy="588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39"/>
              </a:lnSpc>
              <a:spcBef>
                <a:spcPct val="0"/>
              </a:spcBef>
            </a:pPr>
            <a:r>
              <a:rPr lang="en-US" sz="3456" u="none" strike="noStrike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WIKTORIA KACZMAREK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184822" y="-626008"/>
            <a:ext cx="16340111" cy="11308191"/>
          </a:xfrm>
          <a:custGeom>
            <a:avLst/>
            <a:gdLst/>
            <a:ahLst/>
            <a:cxnLst/>
            <a:rect l="l" t="t" r="r" b="b"/>
            <a:pathLst>
              <a:path w="16340111" h="11308191">
                <a:moveTo>
                  <a:pt x="0" y="0"/>
                </a:moveTo>
                <a:lnTo>
                  <a:pt x="16340111" y="0"/>
                </a:lnTo>
                <a:lnTo>
                  <a:pt x="16340111" y="11308191"/>
                </a:lnTo>
                <a:lnTo>
                  <a:pt x="0" y="113081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757" t="-66969" b="-6696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7001" y="491184"/>
            <a:ext cx="2279402" cy="2279402"/>
          </a:xfrm>
          <a:custGeom>
            <a:avLst/>
            <a:gdLst/>
            <a:ahLst/>
            <a:cxnLst/>
            <a:rect l="l" t="t" r="r" b="b"/>
            <a:pathLst>
              <a:path w="2279402" h="2279402">
                <a:moveTo>
                  <a:pt x="0" y="0"/>
                </a:moveTo>
                <a:lnTo>
                  <a:pt x="2279402" y="0"/>
                </a:lnTo>
                <a:lnTo>
                  <a:pt x="2279402" y="2279401"/>
                </a:lnTo>
                <a:lnTo>
                  <a:pt x="0" y="22794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31254" y="201682"/>
            <a:ext cx="3502162" cy="4609161"/>
          </a:xfrm>
          <a:custGeom>
            <a:avLst/>
            <a:gdLst/>
            <a:ahLst/>
            <a:cxnLst/>
            <a:rect l="l" t="t" r="r" b="b"/>
            <a:pathLst>
              <a:path w="3502162" h="4609161">
                <a:moveTo>
                  <a:pt x="0" y="0"/>
                </a:moveTo>
                <a:lnTo>
                  <a:pt x="3502161" y="0"/>
                </a:lnTo>
                <a:lnTo>
                  <a:pt x="3502161" y="4609161"/>
                </a:lnTo>
                <a:lnTo>
                  <a:pt x="0" y="46091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772" b="-1127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557091" y="-7254"/>
            <a:ext cx="3611657" cy="4810571"/>
          </a:xfrm>
          <a:custGeom>
            <a:avLst/>
            <a:gdLst/>
            <a:ahLst/>
            <a:cxnLst/>
            <a:rect l="l" t="t" r="r" b="b"/>
            <a:pathLst>
              <a:path w="3611657" h="4810571">
                <a:moveTo>
                  <a:pt x="0" y="0"/>
                </a:moveTo>
                <a:lnTo>
                  <a:pt x="3611657" y="0"/>
                </a:lnTo>
                <a:lnTo>
                  <a:pt x="3611657" y="4810572"/>
                </a:lnTo>
                <a:lnTo>
                  <a:pt x="0" y="48105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12616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87001" y="5386824"/>
            <a:ext cx="2695063" cy="2695063"/>
          </a:xfrm>
          <a:custGeom>
            <a:avLst/>
            <a:gdLst/>
            <a:ahLst/>
            <a:cxnLst/>
            <a:rect l="l" t="t" r="r" b="b"/>
            <a:pathLst>
              <a:path w="2695063" h="2695063">
                <a:moveTo>
                  <a:pt x="0" y="0"/>
                </a:moveTo>
                <a:lnTo>
                  <a:pt x="2695063" y="0"/>
                </a:lnTo>
                <a:lnTo>
                  <a:pt x="2695063" y="2695063"/>
                </a:lnTo>
                <a:lnTo>
                  <a:pt x="0" y="26950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934460" y="5842527"/>
            <a:ext cx="2048269" cy="2048269"/>
          </a:xfrm>
          <a:custGeom>
            <a:avLst/>
            <a:gdLst/>
            <a:ahLst/>
            <a:cxnLst/>
            <a:rect l="l" t="t" r="r" b="b"/>
            <a:pathLst>
              <a:path w="2048269" h="2048269">
                <a:moveTo>
                  <a:pt x="0" y="0"/>
                </a:moveTo>
                <a:lnTo>
                  <a:pt x="2048269" y="0"/>
                </a:lnTo>
                <a:lnTo>
                  <a:pt x="2048269" y="2048269"/>
                </a:lnTo>
                <a:lnTo>
                  <a:pt x="0" y="20482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415546" y="4472239"/>
            <a:ext cx="2316491" cy="2316491"/>
          </a:xfrm>
          <a:custGeom>
            <a:avLst/>
            <a:gdLst/>
            <a:ahLst/>
            <a:cxnLst/>
            <a:rect l="l" t="t" r="r" b="b"/>
            <a:pathLst>
              <a:path w="2316491" h="2316491">
                <a:moveTo>
                  <a:pt x="0" y="0"/>
                </a:moveTo>
                <a:lnTo>
                  <a:pt x="2316491" y="0"/>
                </a:lnTo>
                <a:lnTo>
                  <a:pt x="2316491" y="2316491"/>
                </a:lnTo>
                <a:lnTo>
                  <a:pt x="0" y="23164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159473" y="2797955"/>
            <a:ext cx="4302436" cy="5600439"/>
          </a:xfrm>
          <a:custGeom>
            <a:avLst/>
            <a:gdLst/>
            <a:ahLst/>
            <a:cxnLst/>
            <a:rect l="l" t="t" r="r" b="b"/>
            <a:pathLst>
              <a:path w="4302436" h="5600439">
                <a:moveTo>
                  <a:pt x="0" y="0"/>
                </a:moveTo>
                <a:lnTo>
                  <a:pt x="4302436" y="0"/>
                </a:lnTo>
                <a:lnTo>
                  <a:pt x="4302436" y="5600439"/>
                </a:lnTo>
                <a:lnTo>
                  <a:pt x="0" y="560043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b="-15306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229102" y="5028087"/>
            <a:ext cx="3723255" cy="4724574"/>
          </a:xfrm>
          <a:custGeom>
            <a:avLst/>
            <a:gdLst/>
            <a:ahLst/>
            <a:cxnLst/>
            <a:rect l="l" t="t" r="r" b="b"/>
            <a:pathLst>
              <a:path w="3723255" h="4724574">
                <a:moveTo>
                  <a:pt x="0" y="0"/>
                </a:moveTo>
                <a:lnTo>
                  <a:pt x="3723255" y="0"/>
                </a:lnTo>
                <a:lnTo>
                  <a:pt x="3723255" y="4724574"/>
                </a:lnTo>
                <a:lnTo>
                  <a:pt x="0" y="472457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b="-18283"/>
            </a:stretch>
          </a:blipFill>
          <a:ln cap="sq">
            <a:noFill/>
            <a:prstDash val="solid"/>
            <a:miter/>
          </a:ln>
        </p:spPr>
      </p:sp>
      <p:sp>
        <p:nvSpPr>
          <p:cNvPr id="11" name="TextBox 11"/>
          <p:cNvSpPr txBox="1"/>
          <p:nvPr/>
        </p:nvSpPr>
        <p:spPr>
          <a:xfrm>
            <a:off x="11775440" y="819025"/>
            <a:ext cx="6048587" cy="1735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b="1" spc="577">
                <a:solidFill>
                  <a:srgbClr val="FF5757"/>
                </a:solidFill>
                <a:latin typeface="Muli Heavy"/>
                <a:ea typeface="Muli Heavy"/>
                <a:cs typeface="Muli Heavy"/>
                <a:sym typeface="Muli Heavy"/>
              </a:rPr>
              <a:t>TRANSFERY ODCHODZĄCE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68219" y="4227910"/>
            <a:ext cx="5000634" cy="582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30"/>
              </a:lnSpc>
            </a:pPr>
            <a:r>
              <a:rPr lang="en-US" sz="3378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OLIWIA SZPERKOWSKA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229102" y="4220385"/>
            <a:ext cx="3939646" cy="590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30"/>
              </a:lnSpc>
            </a:pPr>
            <a:r>
              <a:rPr lang="en-US" sz="3378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MARTYNA MAŁYSA</a:t>
            </a:r>
          </a:p>
        </p:txBody>
      </p:sp>
      <p:sp>
        <p:nvSpPr>
          <p:cNvPr id="14" name="Freeform 14"/>
          <p:cNvSpPr/>
          <p:nvPr/>
        </p:nvSpPr>
        <p:spPr>
          <a:xfrm>
            <a:off x="1242446" y="5274256"/>
            <a:ext cx="3402886" cy="4836718"/>
          </a:xfrm>
          <a:custGeom>
            <a:avLst/>
            <a:gdLst/>
            <a:ahLst/>
            <a:cxnLst/>
            <a:rect l="l" t="t" r="r" b="b"/>
            <a:pathLst>
              <a:path w="3402886" h="4836718">
                <a:moveTo>
                  <a:pt x="0" y="0"/>
                </a:moveTo>
                <a:lnTo>
                  <a:pt x="3402886" y="0"/>
                </a:lnTo>
                <a:lnTo>
                  <a:pt x="3402886" y="4836717"/>
                </a:lnTo>
                <a:lnTo>
                  <a:pt x="0" y="483671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2799" b="-2799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403656" y="9423094"/>
            <a:ext cx="3529759" cy="582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30"/>
              </a:lnSpc>
            </a:pPr>
            <a:r>
              <a:rPr lang="en-US" sz="3378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ZUZANNA WITEK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498143" y="1202729"/>
            <a:ext cx="3396634" cy="972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1"/>
              </a:lnSpc>
            </a:pPr>
            <a:r>
              <a:rPr lang="en-US" sz="3032" b="1" spc="324">
                <a:solidFill>
                  <a:srgbClr val="FF5757"/>
                </a:solidFill>
                <a:latin typeface="Muli Heavy"/>
                <a:ea typeface="Muli Heavy"/>
                <a:cs typeface="Muli Heavy"/>
                <a:sym typeface="Muli Heavy"/>
              </a:rPr>
              <a:t>KONIEC KARIERY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828708" y="9415569"/>
            <a:ext cx="3062552" cy="590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30"/>
              </a:lnSpc>
            </a:pPr>
            <a:r>
              <a:rPr lang="en-US" sz="3378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ANNA KONKOL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856360" y="8068810"/>
            <a:ext cx="4966828" cy="582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30"/>
              </a:lnSpc>
            </a:pPr>
            <a:r>
              <a:rPr lang="en-US" sz="3378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ZUZANNA GRZYWIŃSKA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4429717" cy="10515314"/>
          </a:xfrm>
          <a:custGeom>
            <a:avLst/>
            <a:gdLst/>
            <a:ahLst/>
            <a:cxnLst/>
            <a:rect l="l" t="t" r="r" b="b"/>
            <a:pathLst>
              <a:path w="14429717" h="10515314">
                <a:moveTo>
                  <a:pt x="0" y="0"/>
                </a:moveTo>
                <a:lnTo>
                  <a:pt x="14429717" y="0"/>
                </a:lnTo>
                <a:lnTo>
                  <a:pt x="14429717" y="10515314"/>
                </a:lnTo>
                <a:lnTo>
                  <a:pt x="0" y="105153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35" t="-2519" b="-1541"/>
            </a:stretch>
          </a:blipFill>
        </p:spPr>
      </p:sp>
      <p:sp>
        <p:nvSpPr>
          <p:cNvPr id="3" name="Freeform 3"/>
          <p:cNvSpPr/>
          <p:nvPr/>
        </p:nvSpPr>
        <p:spPr>
          <a:xfrm rot="-1697280">
            <a:off x="-885636" y="2328415"/>
            <a:ext cx="14429717" cy="10515314"/>
          </a:xfrm>
          <a:custGeom>
            <a:avLst/>
            <a:gdLst/>
            <a:ahLst/>
            <a:cxnLst/>
            <a:rect l="l" t="t" r="r" b="b"/>
            <a:pathLst>
              <a:path w="14429717" h="10515314">
                <a:moveTo>
                  <a:pt x="0" y="0"/>
                </a:moveTo>
                <a:lnTo>
                  <a:pt x="14429717" y="0"/>
                </a:lnTo>
                <a:lnTo>
                  <a:pt x="14429717" y="10515313"/>
                </a:lnTo>
                <a:lnTo>
                  <a:pt x="0" y="105153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35" t="-2519" b="-154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724790" y="-114157"/>
            <a:ext cx="14429717" cy="10515314"/>
          </a:xfrm>
          <a:custGeom>
            <a:avLst/>
            <a:gdLst/>
            <a:ahLst/>
            <a:cxnLst/>
            <a:rect l="l" t="t" r="r" b="b"/>
            <a:pathLst>
              <a:path w="14429717" h="10515314">
                <a:moveTo>
                  <a:pt x="0" y="0"/>
                </a:moveTo>
                <a:lnTo>
                  <a:pt x="14429717" y="0"/>
                </a:lnTo>
                <a:lnTo>
                  <a:pt x="14429717" y="10515314"/>
                </a:lnTo>
                <a:lnTo>
                  <a:pt x="0" y="105153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35" t="-2519" b="-1541"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4804894" y="-228314"/>
            <a:ext cx="15800065" cy="10515314"/>
          </a:xfrm>
          <a:custGeom>
            <a:avLst/>
            <a:gdLst/>
            <a:ahLst/>
            <a:cxnLst/>
            <a:rect l="l" t="t" r="r" b="b"/>
            <a:pathLst>
              <a:path w="15800065" h="10515314">
                <a:moveTo>
                  <a:pt x="0" y="0"/>
                </a:moveTo>
                <a:lnTo>
                  <a:pt x="15800066" y="0"/>
                </a:lnTo>
                <a:lnTo>
                  <a:pt x="15800066" y="10515314"/>
                </a:lnTo>
                <a:lnTo>
                  <a:pt x="0" y="105153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35" t="-7507" b="-6435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1236594" y="-310823"/>
            <a:ext cx="8267102" cy="11022803"/>
          </a:xfrm>
          <a:custGeom>
            <a:avLst/>
            <a:gdLst/>
            <a:ahLst/>
            <a:cxnLst/>
            <a:rect l="l" t="t" r="r" b="b"/>
            <a:pathLst>
              <a:path w="8267102" h="11022803">
                <a:moveTo>
                  <a:pt x="0" y="0"/>
                </a:moveTo>
                <a:lnTo>
                  <a:pt x="8267102" y="0"/>
                </a:lnTo>
                <a:lnTo>
                  <a:pt x="8267102" y="11022803"/>
                </a:lnTo>
                <a:lnTo>
                  <a:pt x="0" y="110228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400000">
            <a:off x="629891" y="1786086"/>
            <a:ext cx="11792872" cy="5665583"/>
          </a:xfrm>
          <a:custGeom>
            <a:avLst/>
            <a:gdLst/>
            <a:ahLst/>
            <a:cxnLst/>
            <a:rect l="l" t="t" r="r" b="b"/>
            <a:pathLst>
              <a:path w="11792872" h="5665583">
                <a:moveTo>
                  <a:pt x="0" y="0"/>
                </a:moveTo>
                <a:lnTo>
                  <a:pt x="11792872" y="0"/>
                </a:lnTo>
                <a:lnTo>
                  <a:pt x="11792872" y="5665584"/>
                </a:lnTo>
                <a:lnTo>
                  <a:pt x="0" y="56655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123" r="-4123" b="-14348"/>
            </a:stretch>
          </a:blipFill>
        </p:spPr>
      </p:sp>
      <p:sp>
        <p:nvSpPr>
          <p:cNvPr id="8" name="Freeform 8"/>
          <p:cNvSpPr/>
          <p:nvPr/>
        </p:nvSpPr>
        <p:spPr>
          <a:xfrm rot="-2179917">
            <a:off x="6751340" y="6131052"/>
            <a:ext cx="3296583" cy="1409289"/>
          </a:xfrm>
          <a:custGeom>
            <a:avLst/>
            <a:gdLst/>
            <a:ahLst/>
            <a:cxnLst/>
            <a:rect l="l" t="t" r="r" b="b"/>
            <a:pathLst>
              <a:path w="3296583" h="1409289">
                <a:moveTo>
                  <a:pt x="0" y="0"/>
                </a:moveTo>
                <a:lnTo>
                  <a:pt x="3296583" y="0"/>
                </a:lnTo>
                <a:lnTo>
                  <a:pt x="3296583" y="1409289"/>
                </a:lnTo>
                <a:lnTo>
                  <a:pt x="0" y="14092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9181544" y="2175644"/>
            <a:ext cx="7892693" cy="3290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86"/>
              </a:lnSpc>
            </a:pPr>
            <a:r>
              <a:rPr lang="en-US" sz="4704" spc="-56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Celem dalszego rozwoju klubu i stabilizacji szkoleniowej, sztab trenerski pozostał bez zmian po zdobyciu mistrzostwa polski.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51004" y="-416614"/>
            <a:ext cx="6962960" cy="11120228"/>
          </a:xfrm>
          <a:custGeom>
            <a:avLst/>
            <a:gdLst/>
            <a:ahLst/>
            <a:cxnLst/>
            <a:rect l="l" t="t" r="r" b="b"/>
            <a:pathLst>
              <a:path w="6962960" h="11120228">
                <a:moveTo>
                  <a:pt x="0" y="0"/>
                </a:moveTo>
                <a:lnTo>
                  <a:pt x="6962959" y="0"/>
                </a:lnTo>
                <a:lnTo>
                  <a:pt x="6962959" y="11120228"/>
                </a:lnTo>
                <a:lnTo>
                  <a:pt x="0" y="111202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38" r="-313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7005040" y="2451317"/>
            <a:ext cx="11609998" cy="5892074"/>
          </a:xfrm>
          <a:custGeom>
            <a:avLst/>
            <a:gdLst/>
            <a:ahLst/>
            <a:cxnLst/>
            <a:rect l="l" t="t" r="r" b="b"/>
            <a:pathLst>
              <a:path w="11609998" h="5892074">
                <a:moveTo>
                  <a:pt x="0" y="0"/>
                </a:moveTo>
                <a:lnTo>
                  <a:pt x="11609998" y="0"/>
                </a:lnTo>
                <a:lnTo>
                  <a:pt x="11609998" y="5892074"/>
                </a:lnTo>
                <a:lnTo>
                  <a:pt x="0" y="58920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AutoShape 4"/>
          <p:cNvSpPr/>
          <p:nvPr/>
        </p:nvSpPr>
        <p:spPr>
          <a:xfrm>
            <a:off x="9762685" y="9832698"/>
            <a:ext cx="950169" cy="0"/>
          </a:xfrm>
          <a:prstGeom prst="line">
            <a:avLst/>
          </a:prstGeom>
          <a:ln w="19050" cap="flat">
            <a:solidFill>
              <a:srgbClr val="C6A9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Freeform 5"/>
          <p:cNvSpPr/>
          <p:nvPr/>
        </p:nvSpPr>
        <p:spPr>
          <a:xfrm>
            <a:off x="4214401" y="2292901"/>
            <a:ext cx="2037548" cy="2037548"/>
          </a:xfrm>
          <a:custGeom>
            <a:avLst/>
            <a:gdLst/>
            <a:ahLst/>
            <a:cxnLst/>
            <a:rect l="l" t="t" r="r" b="b"/>
            <a:pathLst>
              <a:path w="2037548" h="2037548">
                <a:moveTo>
                  <a:pt x="0" y="0"/>
                </a:moveTo>
                <a:lnTo>
                  <a:pt x="2037548" y="0"/>
                </a:lnTo>
                <a:lnTo>
                  <a:pt x="2037548" y="2037549"/>
                </a:lnTo>
                <a:lnTo>
                  <a:pt x="0" y="20375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14401" y="4048550"/>
            <a:ext cx="2037548" cy="2037548"/>
          </a:xfrm>
          <a:custGeom>
            <a:avLst/>
            <a:gdLst/>
            <a:ahLst/>
            <a:cxnLst/>
            <a:rect l="l" t="t" r="r" b="b"/>
            <a:pathLst>
              <a:path w="2037548" h="2037548">
                <a:moveTo>
                  <a:pt x="0" y="0"/>
                </a:moveTo>
                <a:lnTo>
                  <a:pt x="2037548" y="0"/>
                </a:lnTo>
                <a:lnTo>
                  <a:pt x="2037548" y="2037548"/>
                </a:lnTo>
                <a:lnTo>
                  <a:pt x="0" y="20375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198923" y="5745982"/>
            <a:ext cx="2037548" cy="2037548"/>
          </a:xfrm>
          <a:custGeom>
            <a:avLst/>
            <a:gdLst/>
            <a:ahLst/>
            <a:cxnLst/>
            <a:rect l="l" t="t" r="r" b="b"/>
            <a:pathLst>
              <a:path w="2037548" h="2037548">
                <a:moveTo>
                  <a:pt x="0" y="0"/>
                </a:moveTo>
                <a:lnTo>
                  <a:pt x="2037548" y="0"/>
                </a:lnTo>
                <a:lnTo>
                  <a:pt x="2037548" y="2037549"/>
                </a:lnTo>
                <a:lnTo>
                  <a:pt x="0" y="20375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198923" y="7501631"/>
            <a:ext cx="2037548" cy="2037548"/>
          </a:xfrm>
          <a:custGeom>
            <a:avLst/>
            <a:gdLst/>
            <a:ahLst/>
            <a:cxnLst/>
            <a:rect l="l" t="t" r="r" b="b"/>
            <a:pathLst>
              <a:path w="2037548" h="2037548">
                <a:moveTo>
                  <a:pt x="0" y="0"/>
                </a:moveTo>
                <a:lnTo>
                  <a:pt x="2037548" y="0"/>
                </a:lnTo>
                <a:lnTo>
                  <a:pt x="2037548" y="2037548"/>
                </a:lnTo>
                <a:lnTo>
                  <a:pt x="0" y="20375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8673887" y="5982815"/>
            <a:ext cx="1563883" cy="1563883"/>
          </a:xfrm>
          <a:custGeom>
            <a:avLst/>
            <a:gdLst/>
            <a:ahLst/>
            <a:cxnLst/>
            <a:rect l="l" t="t" r="r" b="b"/>
            <a:pathLst>
              <a:path w="1563883" h="1563883">
                <a:moveTo>
                  <a:pt x="0" y="0"/>
                </a:moveTo>
                <a:lnTo>
                  <a:pt x="1563882" y="0"/>
                </a:lnTo>
                <a:lnTo>
                  <a:pt x="1563882" y="1563883"/>
                </a:lnTo>
                <a:lnTo>
                  <a:pt x="0" y="15638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673887" y="7699686"/>
            <a:ext cx="1641438" cy="1641438"/>
          </a:xfrm>
          <a:custGeom>
            <a:avLst/>
            <a:gdLst/>
            <a:ahLst/>
            <a:cxnLst/>
            <a:rect l="l" t="t" r="r" b="b"/>
            <a:pathLst>
              <a:path w="1641438" h="1641438">
                <a:moveTo>
                  <a:pt x="0" y="0"/>
                </a:moveTo>
                <a:lnTo>
                  <a:pt x="1641437" y="0"/>
                </a:lnTo>
                <a:lnTo>
                  <a:pt x="1641437" y="1641438"/>
                </a:lnTo>
                <a:lnTo>
                  <a:pt x="0" y="16414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316193" y="3806828"/>
            <a:ext cx="2279271" cy="2279271"/>
          </a:xfrm>
          <a:custGeom>
            <a:avLst/>
            <a:gdLst/>
            <a:ahLst/>
            <a:cxnLst/>
            <a:rect l="l" t="t" r="r" b="b"/>
            <a:pathLst>
              <a:path w="2279271" h="2279271">
                <a:moveTo>
                  <a:pt x="0" y="0"/>
                </a:moveTo>
                <a:lnTo>
                  <a:pt x="2279270" y="0"/>
                </a:lnTo>
                <a:lnTo>
                  <a:pt x="2279270" y="2279270"/>
                </a:lnTo>
                <a:lnTo>
                  <a:pt x="0" y="22792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673887" y="2581950"/>
            <a:ext cx="1459450" cy="1459450"/>
          </a:xfrm>
          <a:custGeom>
            <a:avLst/>
            <a:gdLst/>
            <a:ahLst/>
            <a:cxnLst/>
            <a:rect l="l" t="t" r="r" b="b"/>
            <a:pathLst>
              <a:path w="1459450" h="1459450">
                <a:moveTo>
                  <a:pt x="0" y="0"/>
                </a:moveTo>
                <a:lnTo>
                  <a:pt x="1459450" y="0"/>
                </a:lnTo>
                <a:lnTo>
                  <a:pt x="1459450" y="1459450"/>
                </a:lnTo>
                <a:lnTo>
                  <a:pt x="0" y="14594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291395" y="1076700"/>
            <a:ext cx="7852605" cy="85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b="1" spc="577">
                <a:solidFill>
                  <a:srgbClr val="C6A969"/>
                </a:solidFill>
                <a:latin typeface="Muli Heavy"/>
                <a:ea typeface="Muli Heavy"/>
                <a:cs typeface="Muli Heavy"/>
                <a:sym typeface="Muli Heavy"/>
              </a:rPr>
              <a:t>GRY KONTROLNE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897342" y="2862857"/>
            <a:ext cx="1672176" cy="85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b="1" spc="577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1:1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897342" y="4618506"/>
            <a:ext cx="1672176" cy="85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b="1" spc="577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4:0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897342" y="8071587"/>
            <a:ext cx="1672176" cy="85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b="1" spc="577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5:2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97342" y="6373392"/>
            <a:ext cx="1672176" cy="85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b="1" spc="577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2:0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321970" y="-428049"/>
            <a:ext cx="7864366" cy="11516917"/>
          </a:xfrm>
          <a:custGeom>
            <a:avLst/>
            <a:gdLst/>
            <a:ahLst/>
            <a:cxnLst/>
            <a:rect l="l" t="t" r="r" b="b"/>
            <a:pathLst>
              <a:path w="7864366" h="11516917">
                <a:moveTo>
                  <a:pt x="0" y="0"/>
                </a:moveTo>
                <a:lnTo>
                  <a:pt x="7864365" y="0"/>
                </a:lnTo>
                <a:lnTo>
                  <a:pt x="7864365" y="11516917"/>
                </a:lnTo>
                <a:lnTo>
                  <a:pt x="0" y="115169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700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7690896" y="2430913"/>
            <a:ext cx="11609998" cy="5892074"/>
          </a:xfrm>
          <a:custGeom>
            <a:avLst/>
            <a:gdLst/>
            <a:ahLst/>
            <a:cxnLst/>
            <a:rect l="l" t="t" r="r" b="b"/>
            <a:pathLst>
              <a:path w="11609998" h="5892074">
                <a:moveTo>
                  <a:pt x="0" y="0"/>
                </a:moveTo>
                <a:lnTo>
                  <a:pt x="11609998" y="0"/>
                </a:lnTo>
                <a:lnTo>
                  <a:pt x="11609998" y="5892074"/>
                </a:lnTo>
                <a:lnTo>
                  <a:pt x="0" y="58920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63732" y="433710"/>
            <a:ext cx="11946307" cy="85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b="1" spc="577">
                <a:solidFill>
                  <a:srgbClr val="C6A969"/>
                </a:solidFill>
                <a:latin typeface="Muli Heavy"/>
                <a:ea typeface="Muli Heavy"/>
                <a:cs typeface="Muli Heavy"/>
                <a:sym typeface="Muli Heavy"/>
              </a:rPr>
              <a:t>ZAPLECZE I ZESPOŁU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11676" y="1675326"/>
            <a:ext cx="11524100" cy="7442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3"/>
              </a:lnSpc>
              <a:spcBef>
                <a:spcPct val="0"/>
              </a:spcBef>
            </a:pPr>
            <a:r>
              <a:rPr lang="en-US" sz="2095" b="1" u="none" strike="noStrike" spc="75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II ZESPÓŁ, BĘDĄCY BEZPOŚREDNIM ZAPLECZEM PIERWSZEJ DRUŻYNY, NA CO DZIEŃ RYWALIZUJE W </a:t>
            </a:r>
            <a:r>
              <a:rPr lang="en-US" sz="2095" b="1" u="sng" strike="noStrike" spc="75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ORLEN I LIDZE</a:t>
            </a:r>
            <a:r>
              <a:rPr lang="en-US" sz="2095" b="1" u="none" strike="noStrike" spc="75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. TAKIM POZIOMEM ZAPLECZA MOGĄ POCHWALIĆ SIĘ JEDYNIE DWA KLUBY W POLSCE – NASZ KLUB ORAZ LECH POZNAŃ.</a:t>
            </a:r>
          </a:p>
          <a:p>
            <a:pPr marL="0" lvl="0" indent="0" algn="l">
              <a:lnSpc>
                <a:spcPts val="2933"/>
              </a:lnSpc>
              <a:spcBef>
                <a:spcPct val="0"/>
              </a:spcBef>
            </a:pPr>
            <a:endParaRPr lang="en-US" sz="2095" b="1" u="none" strike="noStrike" spc="75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  <a:p>
            <a:pPr marL="0" lvl="0" indent="0" algn="l">
              <a:lnSpc>
                <a:spcPts val="2933"/>
              </a:lnSpc>
              <a:spcBef>
                <a:spcPct val="0"/>
              </a:spcBef>
            </a:pPr>
            <a:r>
              <a:rPr lang="en-US" sz="2095" b="1" u="none" strike="noStrike" spc="75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ŻADEN INNY KLUB NIE DYSPONUJE TAK KOMPLEKSOWĄ ŚCIEŻKĄ ROZWOJU DLA MŁODYCH I UTALENTOWANYCH ZAWODNICZEK. II ZESPÓŁ TWORZĄ GŁÓWNIE PIŁKARKI DO LAT 19, CO JEST ZGODNE Z DŁUGOFALOWĄ STRATEGIĄ SZKOLENIA REALIZOWANĄ W NASZYM KLUBIE.</a:t>
            </a:r>
          </a:p>
          <a:p>
            <a:pPr marL="0" lvl="0" indent="0" algn="l">
              <a:lnSpc>
                <a:spcPts val="2933"/>
              </a:lnSpc>
              <a:spcBef>
                <a:spcPct val="0"/>
              </a:spcBef>
            </a:pPr>
            <a:endParaRPr lang="en-US" sz="2095" b="1" u="none" strike="noStrike" spc="75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  <a:p>
            <a:pPr marL="0" lvl="0" indent="0" algn="l">
              <a:lnSpc>
                <a:spcPts val="2933"/>
              </a:lnSpc>
              <a:spcBef>
                <a:spcPct val="0"/>
              </a:spcBef>
            </a:pPr>
            <a:r>
              <a:rPr lang="en-US" sz="2095" b="1" u="none" strike="noStrike" spc="75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NASZ KLUB POSIADA WSZYSTKIE ZESPOŁY MŁODZIEŻOWE WYSTĘPUJĄCE W ROZGRYWKACH CENTRALNYCH. DRUŻYNA U-18 JEST AKTUALNYM MISTRZEM POLSKI, NATOMIAST ZESPÓŁ U-16 RÓWNIEŻ RYWALIZUJE W CENTRALNEJ LIDZE JUNIOREK, ZAPEWNIAJĄC ZAWODNICZKOM CIĄGŁOŚĆ SZKOLENIA NA NAJWYŻSZYM POZIOMIE.</a:t>
            </a:r>
          </a:p>
          <a:p>
            <a:pPr marL="0" lvl="0" indent="0" algn="l">
              <a:lnSpc>
                <a:spcPts val="2933"/>
              </a:lnSpc>
              <a:spcBef>
                <a:spcPct val="0"/>
              </a:spcBef>
            </a:pPr>
            <a:endParaRPr lang="en-US" sz="2095" b="1" u="none" strike="noStrike" spc="75">
              <a:solidFill>
                <a:srgbClr val="FFFFFF"/>
              </a:solidFill>
              <a:latin typeface="Muli Heavy"/>
              <a:ea typeface="Muli Heavy"/>
              <a:cs typeface="Muli Heavy"/>
              <a:sym typeface="Muli Heavy"/>
            </a:endParaRPr>
          </a:p>
          <a:p>
            <a:pPr marL="0" lvl="0" indent="0" algn="l">
              <a:lnSpc>
                <a:spcPts val="2933"/>
              </a:lnSpc>
              <a:spcBef>
                <a:spcPct val="0"/>
              </a:spcBef>
            </a:pPr>
            <a:r>
              <a:rPr lang="en-US" sz="2095" b="1" u="none" strike="noStrike" spc="75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ZAPLECZE I ZESPOŁU WYGLĄDA NASTĘPUJĄCO:</a:t>
            </a:r>
          </a:p>
          <a:p>
            <a:pPr marL="0" lvl="0" indent="0" algn="l">
              <a:lnSpc>
                <a:spcPts val="2933"/>
              </a:lnSpc>
              <a:spcBef>
                <a:spcPct val="0"/>
              </a:spcBef>
            </a:pPr>
            <a:r>
              <a:rPr lang="en-US" sz="2095" b="1" u="none" strike="noStrike" spc="75">
                <a:solidFill>
                  <a:srgbClr val="C6A969"/>
                </a:solidFill>
                <a:latin typeface="Muli Heavy"/>
                <a:ea typeface="Muli Heavy"/>
                <a:cs typeface="Muli Heavy"/>
                <a:sym typeface="Muli Heavy"/>
              </a:rPr>
              <a:t>- ORLEN I LIGA (II ZESPÓŁ)</a:t>
            </a:r>
          </a:p>
          <a:p>
            <a:pPr marL="0" lvl="0" indent="0" algn="l">
              <a:lnSpc>
                <a:spcPts val="3213"/>
              </a:lnSpc>
              <a:spcBef>
                <a:spcPct val="0"/>
              </a:spcBef>
            </a:pPr>
            <a:r>
              <a:rPr lang="en-US" sz="2295" b="1" u="none" strike="noStrike" spc="82">
                <a:solidFill>
                  <a:srgbClr val="C6A969"/>
                </a:solidFill>
                <a:latin typeface="Muli Heavy"/>
                <a:ea typeface="Muli Heavy"/>
                <a:cs typeface="Muli Heavy"/>
                <a:sym typeface="Muli Heavy"/>
              </a:rPr>
              <a:t>- CENTRALNA LIGA JUNIOREK DO LAT 18</a:t>
            </a:r>
            <a:r>
              <a:rPr lang="en-US" sz="2295" b="1" u="sng" strike="noStrike" spc="82">
                <a:solidFill>
                  <a:srgbClr val="C6A969"/>
                </a:solidFill>
                <a:latin typeface="Muli Bold"/>
                <a:ea typeface="Muli Bold"/>
                <a:cs typeface="Muli Bold"/>
                <a:sym typeface="Muli Bold"/>
              </a:rPr>
              <a:t> (MISTRZ POLSKI)</a:t>
            </a:r>
          </a:p>
          <a:p>
            <a:pPr marL="0" lvl="0" indent="0" algn="l">
              <a:lnSpc>
                <a:spcPts val="2933"/>
              </a:lnSpc>
              <a:spcBef>
                <a:spcPct val="0"/>
              </a:spcBef>
            </a:pPr>
            <a:r>
              <a:rPr lang="en-US" sz="2095" b="1" u="none" strike="noStrike" spc="75">
                <a:solidFill>
                  <a:srgbClr val="C6A969"/>
                </a:solidFill>
                <a:latin typeface="Muli Heavy"/>
                <a:ea typeface="Muli Heavy"/>
                <a:cs typeface="Muli Heavy"/>
                <a:sym typeface="Muli Heavy"/>
              </a:rPr>
              <a:t>- CENTRALNA LIGA JUNIOREK DO LAT 16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7690896" y="2430913"/>
            <a:ext cx="11609998" cy="5892074"/>
          </a:xfrm>
          <a:custGeom>
            <a:avLst/>
            <a:gdLst/>
            <a:ahLst/>
            <a:cxnLst/>
            <a:rect l="l" t="t" r="r" b="b"/>
            <a:pathLst>
              <a:path w="11609998" h="5892074">
                <a:moveTo>
                  <a:pt x="0" y="0"/>
                </a:moveTo>
                <a:lnTo>
                  <a:pt x="11609998" y="0"/>
                </a:lnTo>
                <a:lnTo>
                  <a:pt x="11609998" y="5892074"/>
                </a:lnTo>
                <a:lnTo>
                  <a:pt x="0" y="5892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005393" y="1028700"/>
            <a:ext cx="6754908" cy="8443635"/>
          </a:xfrm>
          <a:custGeom>
            <a:avLst/>
            <a:gdLst/>
            <a:ahLst/>
            <a:cxnLst/>
            <a:rect l="l" t="t" r="r" b="b"/>
            <a:pathLst>
              <a:path w="6754908" h="8443635">
                <a:moveTo>
                  <a:pt x="0" y="0"/>
                </a:moveTo>
                <a:lnTo>
                  <a:pt x="6754908" y="0"/>
                </a:lnTo>
                <a:lnTo>
                  <a:pt x="6754908" y="8443635"/>
                </a:lnTo>
                <a:lnTo>
                  <a:pt x="0" y="84436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433338" y="6691403"/>
            <a:ext cx="3421323" cy="3407878"/>
          </a:xfrm>
          <a:custGeom>
            <a:avLst/>
            <a:gdLst/>
            <a:ahLst/>
            <a:cxnLst/>
            <a:rect l="l" t="t" r="r" b="b"/>
            <a:pathLst>
              <a:path w="3421323" h="3407878">
                <a:moveTo>
                  <a:pt x="0" y="0"/>
                </a:moveTo>
                <a:lnTo>
                  <a:pt x="3421324" y="0"/>
                </a:lnTo>
                <a:lnTo>
                  <a:pt x="3421324" y="3407878"/>
                </a:lnTo>
                <a:lnTo>
                  <a:pt x="0" y="34078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50591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30448" y="393860"/>
            <a:ext cx="11946307" cy="85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b="1" spc="577">
                <a:solidFill>
                  <a:srgbClr val="C6A969"/>
                </a:solidFill>
                <a:latin typeface="Muli Heavy"/>
                <a:ea typeface="Muli Heavy"/>
                <a:cs typeface="Muli Heavy"/>
                <a:sym typeface="Muli Heavy"/>
              </a:rPr>
              <a:t>PROMOCJA KLUBU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0448" y="1741069"/>
            <a:ext cx="9690159" cy="4702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19"/>
              </a:lnSpc>
              <a:spcBef>
                <a:spcPct val="0"/>
              </a:spcBef>
            </a:pPr>
            <a:r>
              <a:rPr lang="en-US" sz="4442" b="1" spc="159">
                <a:solidFill>
                  <a:srgbClr val="FFFFFF"/>
                </a:solidFill>
                <a:latin typeface="Muli Heavy"/>
                <a:ea typeface="Muli Heavy"/>
                <a:cs typeface="Muli Heavy"/>
                <a:sym typeface="Muli Heavy"/>
              </a:rPr>
              <a:t>MISTRZOSTWO POLSKI DAŁO NAM MOŻLIWOŚĆ GRANIA W EUROPEJSKICH PUCHARACH, CO PRZEKŁADA SIĘ NA PROMOCJĘ KLUBU I MIASTA NA SKALĘ MIĘDZYNARODOWĄ.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461</Words>
  <Application>Microsoft Office PowerPoint</Application>
  <PresentationFormat>Niestandardowy</PresentationFormat>
  <Paragraphs>66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2" baseType="lpstr">
      <vt:lpstr>Inter</vt:lpstr>
      <vt:lpstr>Arial</vt:lpstr>
      <vt:lpstr>Muli Bold</vt:lpstr>
      <vt:lpstr>Muli Heavy</vt:lpstr>
      <vt:lpstr>Bebas Neue</vt:lpstr>
      <vt:lpstr>Calibri</vt:lpstr>
      <vt:lpstr>Abril Fatface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Komisja kultury i sportu</dc:title>
  <cp:lastModifiedBy>Grzegorz</cp:lastModifiedBy>
  <cp:revision>2</cp:revision>
  <dcterms:created xsi:type="dcterms:W3CDTF">2006-08-16T00:00:00Z</dcterms:created>
  <dcterms:modified xsi:type="dcterms:W3CDTF">2026-08-12T05:55:01Z</dcterms:modified>
  <dc:identifier>DAGvHoKj8LM</dc:identifier>
</cp:coreProperties>
</file>