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bril Fatface" panose="020F0502020204030204" pitchFamily="2" charset="-18"/>
      <p:regular r:id="rId13"/>
    </p:embeddedFont>
    <p:embeddedFont>
      <p:font typeface="Bebas Neue" panose="020F0502020204030204" pitchFamily="34" charset="-18"/>
      <p:regular r:id="rId14"/>
    </p:embeddedFont>
    <p:embeddedFont>
      <p:font typeface="Inter" panose="020B0604020202020204" charset="0"/>
      <p:regular r:id="rId15"/>
    </p:embeddedFont>
    <p:embeddedFont>
      <p:font typeface="Muli Heavy" panose="020B0604020202020204" charset="-1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80031" y="9351544"/>
            <a:ext cx="740300" cy="70556"/>
            <a:chOff x="0" y="0"/>
            <a:chExt cx="987066" cy="9407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074" cy="94074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-146360" y="0"/>
            <a:ext cx="16285488" cy="10287000"/>
          </a:xfrm>
          <a:custGeom>
            <a:avLst/>
            <a:gdLst/>
            <a:ahLst/>
            <a:cxnLst/>
            <a:rect l="l" t="t" r="r" b="b"/>
            <a:pathLst>
              <a:path w="16285488" h="10287000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" b="-3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61315" y="529341"/>
            <a:ext cx="2237433" cy="2237433"/>
          </a:xfrm>
          <a:custGeom>
            <a:avLst/>
            <a:gdLst/>
            <a:ahLst/>
            <a:cxnLst/>
            <a:rect l="l" t="t" r="r" b="b"/>
            <a:pathLst>
              <a:path w="2237433" h="2237433">
                <a:moveTo>
                  <a:pt x="0" y="0"/>
                </a:moveTo>
                <a:lnTo>
                  <a:pt x="2237432" y="0"/>
                </a:lnTo>
                <a:lnTo>
                  <a:pt x="2237432" y="2237432"/>
                </a:lnTo>
                <a:lnTo>
                  <a:pt x="0" y="2237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09723" y="904875"/>
            <a:ext cx="11139280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spc="321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KOMISJA KULTURY, SPORTU I REKREACJI</a:t>
            </a:r>
          </a:p>
          <a:p>
            <a:pPr algn="ctr">
              <a:lnSpc>
                <a:spcPts val="9799"/>
              </a:lnSpc>
            </a:pPr>
            <a:r>
              <a:rPr lang="en-US" sz="6999" b="1" spc="321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RADY MIASTA SOSNOWIEC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14220311" y="4992873"/>
            <a:ext cx="590411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982">
                <a:solidFill>
                  <a:srgbClr val="5E5E5E"/>
                </a:solidFill>
                <a:latin typeface="Bebas Neue"/>
                <a:ea typeface="Bebas Neue"/>
                <a:cs typeface="Bebas Neue"/>
                <a:sym typeface="Bebas Neue"/>
              </a:rPr>
              <a:t>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5501" y="6266894"/>
            <a:ext cx="9256998" cy="16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0"/>
              </a:lnSpc>
            </a:pPr>
            <a:r>
              <a:rPr lang="en-US" sz="4850" spc="73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KKS CZARNI ANTRANS SOSNOWIEC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8045" y="8962289"/>
            <a:ext cx="7611910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spc="459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515505" y="9244012"/>
            <a:ext cx="9256990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757425" y="1150127"/>
            <a:ext cx="16880315" cy="648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4081" b="1" spc="14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Sytuacja finansowa klubu jest stabilna, natomiast ze względu na brak głównego sponsora, jesteśmy zmuszeni w trybie pilnym na pozyskanie (poszukiwanie) sponsorów, którzy będą w stanie zapewnić finansowanie klubu na poziomie odpowiednim do projektu budżetu na sezon.</a:t>
            </a:r>
          </a:p>
          <a:p>
            <a:pPr algn="ctr">
              <a:lnSpc>
                <a:spcPts val="5713"/>
              </a:lnSpc>
            </a:pPr>
            <a:endParaRPr lang="en-US" sz="4081" b="1" spc="146">
              <a:solidFill>
                <a:srgbClr val="FFFFFF"/>
              </a:solidFill>
              <a:latin typeface="Muli Heavy"/>
              <a:ea typeface="Muli Heavy"/>
              <a:cs typeface="Muli Heavy"/>
              <a:sym typeface="Muli Heavy"/>
            </a:endParaRPr>
          </a:p>
          <a:p>
            <a:pPr algn="ctr">
              <a:lnSpc>
                <a:spcPts val="5713"/>
              </a:lnSpc>
            </a:pPr>
            <a:r>
              <a:rPr lang="en-US" sz="4081" b="1" spc="14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Miesięczne utrzymanie drużyn wraz ze sztabami trenerskimi to </a:t>
            </a:r>
            <a:r>
              <a:rPr lang="en-US" sz="4081" b="1" spc="146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170 000,00 zł netto </a:t>
            </a:r>
            <a:r>
              <a:rPr lang="en-US" sz="4081" b="1" spc="14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(poziom wynagrodzeń</a:t>
            </a:r>
          </a:p>
          <a:p>
            <a:pPr algn="ctr">
              <a:lnSpc>
                <a:spcPts val="5713"/>
              </a:lnSpc>
            </a:pPr>
            <a:r>
              <a:rPr lang="en-US" sz="4081" b="1" spc="14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utrzymany z ubiegłego sezonu).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7637766"/>
            <a:ext cx="3164227" cy="2650040"/>
          </a:xfrm>
          <a:custGeom>
            <a:avLst/>
            <a:gdLst/>
            <a:ahLst/>
            <a:cxnLst/>
            <a:rect l="l" t="t" r="r" b="b"/>
            <a:pathLst>
              <a:path w="3164227" h="2650040">
                <a:moveTo>
                  <a:pt x="0" y="0"/>
                </a:moveTo>
                <a:lnTo>
                  <a:pt x="3164227" y="0"/>
                </a:lnTo>
                <a:lnTo>
                  <a:pt x="3164227" y="2650040"/>
                </a:lnTo>
                <a:lnTo>
                  <a:pt x="0" y="2650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515505" y="3682862"/>
            <a:ext cx="9256990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515505" y="5871653"/>
            <a:ext cx="9256990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2695943" y="3692387"/>
            <a:ext cx="12896114" cy="19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 b="1" spc="40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DZIĘKUJĘ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17897" y="6274113"/>
            <a:ext cx="785220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50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ZA UWAGĘ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4825039" y="4751687"/>
            <a:ext cx="938074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2886435" y="0"/>
            <a:ext cx="5401565" cy="10287000"/>
          </a:xfrm>
          <a:custGeom>
            <a:avLst/>
            <a:gdLst/>
            <a:ahLst/>
            <a:cxnLst/>
            <a:rect l="l" t="t" r="r" b="b"/>
            <a:pathLst>
              <a:path w="5401565" h="10287000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" b="-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957138" y="-93352"/>
            <a:ext cx="14930107" cy="11197580"/>
            <a:chOff x="0" y="0"/>
            <a:chExt cx="812800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-125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91904" y="5036506"/>
            <a:ext cx="4764128" cy="476412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789964"/>
            <a:ext cx="8530753" cy="249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KKS Czarni Sosnowiec okres przygotowawczy rozpoczął w dniu </a:t>
            </a:r>
            <a:r>
              <a:rPr lang="en-US" sz="3399" spc="326">
                <a:solidFill>
                  <a:srgbClr val="C6A969"/>
                </a:solidFill>
                <a:latin typeface="Bebas Neue"/>
                <a:ea typeface="Bebas Neue"/>
                <a:cs typeface="Bebas Neue"/>
                <a:sym typeface="Bebas Neue"/>
              </a:rPr>
              <a:t>1 lipca 2025.</a:t>
            </a:r>
          </a:p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Przez cały okres przygotowawczy korzystaliśmy z obiektów przy </a:t>
            </a:r>
            <a:r>
              <a:rPr lang="en-US" sz="3399" spc="326">
                <a:solidFill>
                  <a:srgbClr val="C6A969"/>
                </a:solidFill>
                <a:latin typeface="Bebas Neue"/>
                <a:ea typeface="Bebas Neue"/>
                <a:cs typeface="Bebas Neue"/>
                <a:sym typeface="Bebas Neue"/>
              </a:rPr>
              <a:t>Mireckiego </a:t>
            </a: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oraz Kresowej.</a:t>
            </a:r>
          </a:p>
        </p:txBody>
      </p:sp>
      <p:grpSp>
        <p:nvGrpSpPr>
          <p:cNvPr id="10" name="Group 10"/>
          <p:cNvGrpSpPr/>
          <p:nvPr/>
        </p:nvGrpSpPr>
        <p:grpSpPr>
          <a:xfrm rot="2700000">
            <a:off x="5848930" y="4946678"/>
            <a:ext cx="4943784" cy="494378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35217" r="-14035" b="-1653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37828" y="4355840"/>
            <a:ext cx="950169" cy="0"/>
          </a:xfrm>
          <a:prstGeom prst="line">
            <a:avLst/>
          </a:prstGeom>
          <a:ln w="19050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444049" y="4355840"/>
            <a:ext cx="950169" cy="0"/>
          </a:xfrm>
          <a:prstGeom prst="line">
            <a:avLst/>
          </a:prstGeom>
          <a:ln w="19050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5037828" y="6660885"/>
            <a:ext cx="950169" cy="0"/>
          </a:xfrm>
          <a:prstGeom prst="line">
            <a:avLst/>
          </a:prstGeom>
          <a:ln w="19050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1775624" y="-289339"/>
            <a:ext cx="7635145" cy="11792576"/>
          </a:xfrm>
          <a:custGeom>
            <a:avLst/>
            <a:gdLst/>
            <a:ahLst/>
            <a:cxnLst/>
            <a:rect l="l" t="t" r="r" b="b"/>
            <a:pathLst>
              <a:path w="7635145" h="11792576">
                <a:moveTo>
                  <a:pt x="0" y="0"/>
                </a:moveTo>
                <a:lnTo>
                  <a:pt x="7635146" y="0"/>
                </a:lnTo>
                <a:lnTo>
                  <a:pt x="7635146" y="11792576"/>
                </a:lnTo>
                <a:lnTo>
                  <a:pt x="0" y="11792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088" r="-9588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7005040" y="2451317"/>
            <a:ext cx="11609998" cy="5892074"/>
          </a:xfrm>
          <a:custGeom>
            <a:avLst/>
            <a:gdLst/>
            <a:ahLst/>
            <a:cxnLst/>
            <a:rect l="l" t="t" r="r" b="b"/>
            <a:pathLst>
              <a:path w="11609998" h="5892074">
                <a:moveTo>
                  <a:pt x="0" y="0"/>
                </a:moveTo>
                <a:lnTo>
                  <a:pt x="11609998" y="0"/>
                </a:lnTo>
                <a:lnTo>
                  <a:pt x="11609998" y="5892074"/>
                </a:lnTo>
                <a:lnTo>
                  <a:pt x="0" y="58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91395" y="1076700"/>
            <a:ext cx="7852605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PRZED SEZONEM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94334" y="2374163"/>
            <a:ext cx="2630576" cy="105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6"/>
              </a:lnSpc>
              <a:spcBef>
                <a:spcPct val="0"/>
              </a:spcBef>
            </a:pPr>
            <a:r>
              <a:rPr lang="en-US" sz="2004" spc="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Kontynuacja procesu z ubiegłego sezonu.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47176" y="2374163"/>
            <a:ext cx="3099874" cy="105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6"/>
              </a:lnSpc>
            </a:pPr>
            <a:r>
              <a:rPr lang="en-US" sz="2004" spc="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Stabilizacja kadry piłkarska oraz sztabu szkoleniowego.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94334" y="5349729"/>
            <a:ext cx="3494084" cy="70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6"/>
              </a:lnSpc>
              <a:spcBef>
                <a:spcPct val="0"/>
              </a:spcBef>
            </a:pPr>
            <a:r>
              <a:rPr lang="en-US" sz="2004" spc="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Wzmocnienie formacji defensywnej.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5505143" y="7760626"/>
            <a:ext cx="938074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2886435" y="0"/>
            <a:ext cx="5401565" cy="10287000"/>
          </a:xfrm>
          <a:custGeom>
            <a:avLst/>
            <a:gdLst/>
            <a:ahLst/>
            <a:cxnLst/>
            <a:rect l="l" t="t" r="r" b="b"/>
            <a:pathLst>
              <a:path w="5401565" h="10287000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" b="-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10568" y="5631190"/>
            <a:ext cx="3177432" cy="4142257"/>
          </a:xfrm>
          <a:custGeom>
            <a:avLst/>
            <a:gdLst/>
            <a:ahLst/>
            <a:cxnLst/>
            <a:rect l="l" t="t" r="r" b="b"/>
            <a:pathLst>
              <a:path w="3177432" h="4142257">
                <a:moveTo>
                  <a:pt x="0" y="0"/>
                </a:moveTo>
                <a:lnTo>
                  <a:pt x="3177432" y="0"/>
                </a:lnTo>
                <a:lnTo>
                  <a:pt x="3177432" y="4142257"/>
                </a:lnTo>
                <a:lnTo>
                  <a:pt x="0" y="41422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50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24174" y="4279932"/>
            <a:ext cx="2965593" cy="3906037"/>
          </a:xfrm>
          <a:custGeom>
            <a:avLst/>
            <a:gdLst/>
            <a:ahLst/>
            <a:cxnLst/>
            <a:rect l="l" t="t" r="r" b="b"/>
            <a:pathLst>
              <a:path w="2965593" h="3906037">
                <a:moveTo>
                  <a:pt x="0" y="0"/>
                </a:moveTo>
                <a:lnTo>
                  <a:pt x="2965593" y="0"/>
                </a:lnTo>
                <a:lnTo>
                  <a:pt x="2965593" y="3906037"/>
                </a:lnTo>
                <a:lnTo>
                  <a:pt x="0" y="3906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9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03582" y="298991"/>
            <a:ext cx="3055718" cy="3853618"/>
          </a:xfrm>
          <a:custGeom>
            <a:avLst/>
            <a:gdLst/>
            <a:ahLst/>
            <a:cxnLst/>
            <a:rect l="l" t="t" r="r" b="b"/>
            <a:pathLst>
              <a:path w="3055718" h="3853618">
                <a:moveTo>
                  <a:pt x="0" y="0"/>
                </a:moveTo>
                <a:lnTo>
                  <a:pt x="3055718" y="0"/>
                </a:lnTo>
                <a:lnTo>
                  <a:pt x="3055718" y="3853617"/>
                </a:lnTo>
                <a:lnTo>
                  <a:pt x="0" y="3853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901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78369" y="-143913"/>
            <a:ext cx="3043430" cy="3908698"/>
          </a:xfrm>
          <a:custGeom>
            <a:avLst/>
            <a:gdLst/>
            <a:ahLst/>
            <a:cxnLst/>
            <a:rect l="l" t="t" r="r" b="b"/>
            <a:pathLst>
              <a:path w="3043430" h="3908698">
                <a:moveTo>
                  <a:pt x="0" y="0"/>
                </a:moveTo>
                <a:lnTo>
                  <a:pt x="3043430" y="0"/>
                </a:lnTo>
                <a:lnTo>
                  <a:pt x="3043430" y="3908698"/>
                </a:lnTo>
                <a:lnTo>
                  <a:pt x="0" y="390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79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67433" y="990600"/>
            <a:ext cx="8234586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7ED957"/>
                </a:solidFill>
                <a:latin typeface="Muli Heavy"/>
                <a:ea typeface="Muli Heavy"/>
                <a:cs typeface="Muli Heavy"/>
                <a:sym typeface="Muli Heavy"/>
              </a:rPr>
              <a:t>TRANSFERY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558592"/>
            <a:ext cx="9413032" cy="447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Działając przez kolejny sezon zgodnie ze Strategią</a:t>
            </a:r>
          </a:p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naszego Klubu postanowiliśmy wzmocnić zespół niezwykle perspektywicznymi oraz uzdolnionym zawodniczkami z</a:t>
            </a:r>
          </a:p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C6A969"/>
                </a:solidFill>
                <a:latin typeface="Bebas Neue"/>
                <a:ea typeface="Bebas Neue"/>
                <a:cs typeface="Bebas Neue"/>
                <a:sym typeface="Bebas Neue"/>
              </a:rPr>
              <a:t>Reprezentacji Polski do lat 17 oraz 19. </a:t>
            </a:r>
          </a:p>
          <a:p>
            <a:pPr algn="ctr">
              <a:lnSpc>
                <a:spcPts val="3909"/>
              </a:lnSpc>
            </a:pPr>
            <a:endParaRPr lang="en-US" sz="3399" spc="326">
              <a:solidFill>
                <a:srgbClr val="C6A969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algn="ctr">
              <a:lnSpc>
                <a:spcPts val="3909"/>
              </a:lnSpc>
            </a:pPr>
            <a:r>
              <a:rPr lang="en-US" sz="3399" spc="32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Oprócz MŁODYCH UTALENTOWANYCH zawodniczek nasz klub pozyskał REPRZENTANTKĘ POLSKI - Bramkarkę PSG Oliwie Szperkowską.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56588" y="3696516"/>
            <a:ext cx="3038084" cy="40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42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EMILIA SOBIEAJSKA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98502" y="4060060"/>
            <a:ext cx="3587594" cy="40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42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OLIWIA SZPERKOWSKA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42354" y="7722526"/>
            <a:ext cx="2625900" cy="40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42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IGA WITKOWSKA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627616" y="5143500"/>
            <a:ext cx="2959602" cy="4442179"/>
          </a:xfrm>
          <a:custGeom>
            <a:avLst/>
            <a:gdLst/>
            <a:ahLst/>
            <a:cxnLst/>
            <a:rect l="l" t="t" r="r" b="b"/>
            <a:pathLst>
              <a:path w="2959602" h="4442179">
                <a:moveTo>
                  <a:pt x="0" y="0"/>
                </a:moveTo>
                <a:lnTo>
                  <a:pt x="2959602" y="0"/>
                </a:lnTo>
                <a:lnTo>
                  <a:pt x="2959602" y="4442179"/>
                </a:lnTo>
                <a:lnTo>
                  <a:pt x="0" y="44421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326273" y="9735347"/>
            <a:ext cx="2746023" cy="40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42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OLIWIA ŁAPIŃSKA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86435" y="9038428"/>
            <a:ext cx="2406727" cy="40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423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ZOFIA ŚWITAŁA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6435" cy="10287000"/>
          </a:xfrm>
          <a:custGeom>
            <a:avLst/>
            <a:gdLst/>
            <a:ahLst/>
            <a:cxnLst/>
            <a:rect l="l" t="t" r="r" b="b"/>
            <a:pathLst>
              <a:path w="12886435" h="10287000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4" b="-2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75440" y="2469969"/>
            <a:ext cx="4623236" cy="5347062"/>
          </a:xfrm>
          <a:custGeom>
            <a:avLst/>
            <a:gdLst/>
            <a:ahLst/>
            <a:cxnLst/>
            <a:rect l="l" t="t" r="r" b="b"/>
            <a:pathLst>
              <a:path w="4623236" h="5347062">
                <a:moveTo>
                  <a:pt x="0" y="0"/>
                </a:moveTo>
                <a:lnTo>
                  <a:pt x="4623236" y="0"/>
                </a:lnTo>
                <a:lnTo>
                  <a:pt x="4623236" y="5347062"/>
                </a:lnTo>
                <a:lnTo>
                  <a:pt x="0" y="534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9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24921" y="4457017"/>
            <a:ext cx="3530429" cy="5295643"/>
          </a:xfrm>
          <a:custGeom>
            <a:avLst/>
            <a:gdLst/>
            <a:ahLst/>
            <a:cxnLst/>
            <a:rect l="l" t="t" r="r" b="b"/>
            <a:pathLst>
              <a:path w="3530429" h="5295643">
                <a:moveTo>
                  <a:pt x="0" y="0"/>
                </a:moveTo>
                <a:lnTo>
                  <a:pt x="3530429" y="0"/>
                </a:lnTo>
                <a:lnTo>
                  <a:pt x="3530429" y="5295644"/>
                </a:lnTo>
                <a:lnTo>
                  <a:pt x="0" y="529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-292287"/>
            <a:ext cx="4221598" cy="5110655"/>
          </a:xfrm>
          <a:custGeom>
            <a:avLst/>
            <a:gdLst/>
            <a:ahLst/>
            <a:cxnLst/>
            <a:rect l="l" t="t" r="r" b="b"/>
            <a:pathLst>
              <a:path w="4221598" h="5110655">
                <a:moveTo>
                  <a:pt x="0" y="0"/>
                </a:moveTo>
                <a:lnTo>
                  <a:pt x="4221598" y="0"/>
                </a:lnTo>
                <a:lnTo>
                  <a:pt x="4221598" y="5110655"/>
                </a:lnTo>
                <a:lnTo>
                  <a:pt x="0" y="5110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39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5239" y="4557477"/>
            <a:ext cx="7447768" cy="5295643"/>
          </a:xfrm>
          <a:custGeom>
            <a:avLst/>
            <a:gdLst/>
            <a:ahLst/>
            <a:cxnLst/>
            <a:rect l="l" t="t" r="r" b="b"/>
            <a:pathLst>
              <a:path w="7447768" h="5295643">
                <a:moveTo>
                  <a:pt x="0" y="0"/>
                </a:moveTo>
                <a:lnTo>
                  <a:pt x="7447768" y="0"/>
                </a:lnTo>
                <a:lnTo>
                  <a:pt x="7447768" y="5295643"/>
                </a:lnTo>
                <a:lnTo>
                  <a:pt x="0" y="5295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095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35733" y="196494"/>
            <a:ext cx="7719800" cy="4425380"/>
          </a:xfrm>
          <a:custGeom>
            <a:avLst/>
            <a:gdLst/>
            <a:ahLst/>
            <a:cxnLst/>
            <a:rect l="l" t="t" r="r" b="b"/>
            <a:pathLst>
              <a:path w="7719800" h="4425380">
                <a:moveTo>
                  <a:pt x="0" y="0"/>
                </a:moveTo>
                <a:lnTo>
                  <a:pt x="7719799" y="0"/>
                </a:lnTo>
                <a:lnTo>
                  <a:pt x="7719799" y="4425380"/>
                </a:lnTo>
                <a:lnTo>
                  <a:pt x="0" y="442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166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02178" y="1678561"/>
            <a:ext cx="2226366" cy="2226366"/>
          </a:xfrm>
          <a:custGeom>
            <a:avLst/>
            <a:gdLst/>
            <a:ahLst/>
            <a:cxnLst/>
            <a:rect l="l" t="t" r="r" b="b"/>
            <a:pathLst>
              <a:path w="2226366" h="2226366">
                <a:moveTo>
                  <a:pt x="0" y="0"/>
                </a:moveTo>
                <a:lnTo>
                  <a:pt x="2226366" y="0"/>
                </a:lnTo>
                <a:lnTo>
                  <a:pt x="2226366" y="2226366"/>
                </a:lnTo>
                <a:lnTo>
                  <a:pt x="0" y="2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11800" y="1965021"/>
            <a:ext cx="1483173" cy="1931327"/>
          </a:xfrm>
          <a:custGeom>
            <a:avLst/>
            <a:gdLst/>
            <a:ahLst/>
            <a:cxnLst/>
            <a:rect l="l" t="t" r="r" b="b"/>
            <a:pathLst>
              <a:path w="1483173" h="1931327">
                <a:moveTo>
                  <a:pt x="0" y="0"/>
                </a:moveTo>
                <a:lnTo>
                  <a:pt x="1483174" y="0"/>
                </a:lnTo>
                <a:lnTo>
                  <a:pt x="1483174" y="1931326"/>
                </a:lnTo>
                <a:lnTo>
                  <a:pt x="0" y="19313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17097" y="1531041"/>
            <a:ext cx="2226366" cy="2226366"/>
          </a:xfrm>
          <a:custGeom>
            <a:avLst/>
            <a:gdLst/>
            <a:ahLst/>
            <a:cxnLst/>
            <a:rect l="l" t="t" r="r" b="b"/>
            <a:pathLst>
              <a:path w="2226366" h="2226366">
                <a:moveTo>
                  <a:pt x="0" y="0"/>
                </a:moveTo>
                <a:lnTo>
                  <a:pt x="2226366" y="0"/>
                </a:lnTo>
                <a:lnTo>
                  <a:pt x="2226366" y="2226366"/>
                </a:lnTo>
                <a:lnTo>
                  <a:pt x="0" y="2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2031" y="1965021"/>
            <a:ext cx="1599632" cy="1644866"/>
          </a:xfrm>
          <a:custGeom>
            <a:avLst/>
            <a:gdLst/>
            <a:ahLst/>
            <a:cxnLst/>
            <a:rect l="l" t="t" r="r" b="b"/>
            <a:pathLst>
              <a:path w="1599632" h="1644866">
                <a:moveTo>
                  <a:pt x="0" y="0"/>
                </a:moveTo>
                <a:lnTo>
                  <a:pt x="1599633" y="0"/>
                </a:lnTo>
                <a:lnTo>
                  <a:pt x="1599633" y="1644866"/>
                </a:lnTo>
                <a:lnTo>
                  <a:pt x="0" y="16448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64280" y="6385934"/>
            <a:ext cx="2226366" cy="2226366"/>
          </a:xfrm>
          <a:custGeom>
            <a:avLst/>
            <a:gdLst/>
            <a:ahLst/>
            <a:cxnLst/>
            <a:rect l="l" t="t" r="r" b="b"/>
            <a:pathLst>
              <a:path w="2226366" h="2226366">
                <a:moveTo>
                  <a:pt x="0" y="0"/>
                </a:moveTo>
                <a:lnTo>
                  <a:pt x="2226367" y="0"/>
                </a:lnTo>
                <a:lnTo>
                  <a:pt x="2226367" y="2226366"/>
                </a:lnTo>
                <a:lnTo>
                  <a:pt x="0" y="2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85560" y="6680974"/>
            <a:ext cx="1783807" cy="1783807"/>
          </a:xfrm>
          <a:custGeom>
            <a:avLst/>
            <a:gdLst/>
            <a:ahLst/>
            <a:cxnLst/>
            <a:rect l="l" t="t" r="r" b="b"/>
            <a:pathLst>
              <a:path w="1783807" h="1783807">
                <a:moveTo>
                  <a:pt x="0" y="0"/>
                </a:moveTo>
                <a:lnTo>
                  <a:pt x="1783807" y="0"/>
                </a:lnTo>
                <a:lnTo>
                  <a:pt x="1783807" y="1783806"/>
                </a:lnTo>
                <a:lnTo>
                  <a:pt x="0" y="1783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9558" y="4030317"/>
            <a:ext cx="2226366" cy="2226366"/>
          </a:xfrm>
          <a:custGeom>
            <a:avLst/>
            <a:gdLst/>
            <a:ahLst/>
            <a:cxnLst/>
            <a:rect l="l" t="t" r="r" b="b"/>
            <a:pathLst>
              <a:path w="2226366" h="2226366">
                <a:moveTo>
                  <a:pt x="0" y="0"/>
                </a:moveTo>
                <a:lnTo>
                  <a:pt x="2226367" y="0"/>
                </a:lnTo>
                <a:lnTo>
                  <a:pt x="2226367" y="2226366"/>
                </a:lnTo>
                <a:lnTo>
                  <a:pt x="0" y="2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75881" y="4304110"/>
            <a:ext cx="1688185" cy="1688185"/>
          </a:xfrm>
          <a:custGeom>
            <a:avLst/>
            <a:gdLst/>
            <a:ahLst/>
            <a:cxnLst/>
            <a:rect l="l" t="t" r="r" b="b"/>
            <a:pathLst>
              <a:path w="1688185" h="1688185">
                <a:moveTo>
                  <a:pt x="0" y="0"/>
                </a:moveTo>
                <a:lnTo>
                  <a:pt x="1688185" y="0"/>
                </a:lnTo>
                <a:lnTo>
                  <a:pt x="1688185" y="1688186"/>
                </a:lnTo>
                <a:lnTo>
                  <a:pt x="0" y="1688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775440" y="819025"/>
            <a:ext cx="5748237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5757"/>
                </a:solidFill>
                <a:latin typeface="Muli Heavy"/>
                <a:ea typeface="Muli Heavy"/>
                <a:cs typeface="Muli Heavy"/>
                <a:sym typeface="Muli Heavy"/>
              </a:rPr>
              <a:t>TRANSFERY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3684" y="4227910"/>
            <a:ext cx="3369703" cy="58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JULIA WOŹNIAK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8544" y="4227910"/>
            <a:ext cx="4926806" cy="59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ANDREA HORVATHOVA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9658" y="9423094"/>
            <a:ext cx="3677755" cy="58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KRISTYNA JANKU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32529" y="9169728"/>
            <a:ext cx="4169134" cy="58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NATALIA KAWULKA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10515" y="7422917"/>
            <a:ext cx="3867547" cy="59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GABRIELA KĘDZIA</a:t>
            </a:r>
          </a:p>
        </p:txBody>
      </p:sp>
      <p:sp>
        <p:nvSpPr>
          <p:cNvPr id="22" name="Freeform 22"/>
          <p:cNvSpPr/>
          <p:nvPr/>
        </p:nvSpPr>
        <p:spPr>
          <a:xfrm>
            <a:off x="9549074" y="6459694"/>
            <a:ext cx="2226366" cy="2226366"/>
          </a:xfrm>
          <a:custGeom>
            <a:avLst/>
            <a:gdLst/>
            <a:ahLst/>
            <a:cxnLst/>
            <a:rect l="l" t="t" r="r" b="b"/>
            <a:pathLst>
              <a:path w="2226366" h="2226366">
                <a:moveTo>
                  <a:pt x="0" y="0"/>
                </a:moveTo>
                <a:lnTo>
                  <a:pt x="2226366" y="0"/>
                </a:lnTo>
                <a:lnTo>
                  <a:pt x="2226366" y="2226366"/>
                </a:lnTo>
                <a:lnTo>
                  <a:pt x="0" y="2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770354" y="6754734"/>
            <a:ext cx="1783807" cy="1783807"/>
          </a:xfrm>
          <a:custGeom>
            <a:avLst/>
            <a:gdLst/>
            <a:ahLst/>
            <a:cxnLst/>
            <a:rect l="l" t="t" r="r" b="b"/>
            <a:pathLst>
              <a:path w="1783807" h="1783807">
                <a:moveTo>
                  <a:pt x="0" y="0"/>
                </a:moveTo>
                <a:lnTo>
                  <a:pt x="1783806" y="0"/>
                </a:lnTo>
                <a:lnTo>
                  <a:pt x="1783806" y="1783806"/>
                </a:lnTo>
                <a:lnTo>
                  <a:pt x="0" y="1783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429717" cy="10515314"/>
          </a:xfrm>
          <a:custGeom>
            <a:avLst/>
            <a:gdLst/>
            <a:ahLst/>
            <a:cxnLst/>
            <a:rect l="l" t="t" r="r" b="b"/>
            <a:pathLst>
              <a:path w="14429717" h="10515314">
                <a:moveTo>
                  <a:pt x="0" y="0"/>
                </a:moveTo>
                <a:lnTo>
                  <a:pt x="14429717" y="0"/>
                </a:lnTo>
                <a:lnTo>
                  <a:pt x="14429717" y="10515314"/>
                </a:lnTo>
                <a:lnTo>
                  <a:pt x="0" y="1051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5" t="-2519" b="-1541"/>
            </a:stretch>
          </a:blipFill>
        </p:spPr>
      </p:sp>
      <p:sp>
        <p:nvSpPr>
          <p:cNvPr id="3" name="Freeform 3"/>
          <p:cNvSpPr/>
          <p:nvPr/>
        </p:nvSpPr>
        <p:spPr>
          <a:xfrm rot="-1697280">
            <a:off x="-885636" y="2328415"/>
            <a:ext cx="14429717" cy="10515314"/>
          </a:xfrm>
          <a:custGeom>
            <a:avLst/>
            <a:gdLst/>
            <a:ahLst/>
            <a:cxnLst/>
            <a:rect l="l" t="t" r="r" b="b"/>
            <a:pathLst>
              <a:path w="14429717" h="10515314">
                <a:moveTo>
                  <a:pt x="0" y="0"/>
                </a:moveTo>
                <a:lnTo>
                  <a:pt x="14429717" y="0"/>
                </a:lnTo>
                <a:lnTo>
                  <a:pt x="14429717" y="10515313"/>
                </a:lnTo>
                <a:lnTo>
                  <a:pt x="0" y="10515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5" t="-2519" b="-15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24790" y="-114157"/>
            <a:ext cx="14429717" cy="10515314"/>
          </a:xfrm>
          <a:custGeom>
            <a:avLst/>
            <a:gdLst/>
            <a:ahLst/>
            <a:cxnLst/>
            <a:rect l="l" t="t" r="r" b="b"/>
            <a:pathLst>
              <a:path w="14429717" h="10515314">
                <a:moveTo>
                  <a:pt x="0" y="0"/>
                </a:moveTo>
                <a:lnTo>
                  <a:pt x="14429717" y="0"/>
                </a:lnTo>
                <a:lnTo>
                  <a:pt x="14429717" y="10515314"/>
                </a:lnTo>
                <a:lnTo>
                  <a:pt x="0" y="1051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5" t="-2519" b="-15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2338" y="-114157"/>
            <a:ext cx="12087035" cy="10629471"/>
          </a:xfrm>
          <a:custGeom>
            <a:avLst/>
            <a:gdLst/>
            <a:ahLst/>
            <a:cxnLst/>
            <a:rect l="l" t="t" r="r" b="b"/>
            <a:pathLst>
              <a:path w="12087035" h="10629471">
                <a:moveTo>
                  <a:pt x="0" y="0"/>
                </a:moveTo>
                <a:lnTo>
                  <a:pt x="12087035" y="0"/>
                </a:lnTo>
                <a:lnTo>
                  <a:pt x="12087035" y="10629471"/>
                </a:lnTo>
                <a:lnTo>
                  <a:pt x="0" y="10629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94" r="-14599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4509705" y="-228314"/>
            <a:ext cx="15800065" cy="10515314"/>
          </a:xfrm>
          <a:custGeom>
            <a:avLst/>
            <a:gdLst/>
            <a:ahLst/>
            <a:cxnLst/>
            <a:rect l="l" t="t" r="r" b="b"/>
            <a:pathLst>
              <a:path w="15800065" h="10515314">
                <a:moveTo>
                  <a:pt x="0" y="0"/>
                </a:moveTo>
                <a:lnTo>
                  <a:pt x="15800066" y="0"/>
                </a:lnTo>
                <a:lnTo>
                  <a:pt x="15800066" y="10515314"/>
                </a:lnTo>
                <a:lnTo>
                  <a:pt x="0" y="10515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35" t="-7507" b="-6435"/>
            </a:stretch>
          </a:blipFill>
        </p:spPr>
      </p:sp>
      <p:sp>
        <p:nvSpPr>
          <p:cNvPr id="7" name="Freeform 7"/>
          <p:cNvSpPr/>
          <p:nvPr/>
        </p:nvSpPr>
        <p:spPr>
          <a:xfrm rot="6638332">
            <a:off x="594279" y="1737449"/>
            <a:ext cx="11792872" cy="4482954"/>
          </a:xfrm>
          <a:custGeom>
            <a:avLst/>
            <a:gdLst/>
            <a:ahLst/>
            <a:cxnLst/>
            <a:rect l="l" t="t" r="r" b="b"/>
            <a:pathLst>
              <a:path w="11792872" h="4482954">
                <a:moveTo>
                  <a:pt x="0" y="0"/>
                </a:moveTo>
                <a:lnTo>
                  <a:pt x="11792872" y="0"/>
                </a:lnTo>
                <a:lnTo>
                  <a:pt x="11792872" y="4482953"/>
                </a:lnTo>
                <a:lnTo>
                  <a:pt x="0" y="4482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751" b="-16751"/>
            </a:stretch>
          </a:blipFill>
        </p:spPr>
      </p:sp>
      <p:sp>
        <p:nvSpPr>
          <p:cNvPr id="8" name="Freeform 8"/>
          <p:cNvSpPr/>
          <p:nvPr/>
        </p:nvSpPr>
        <p:spPr>
          <a:xfrm rot="-2179917">
            <a:off x="6751340" y="6131052"/>
            <a:ext cx="3296583" cy="1409289"/>
          </a:xfrm>
          <a:custGeom>
            <a:avLst/>
            <a:gdLst/>
            <a:ahLst/>
            <a:cxnLst/>
            <a:rect l="l" t="t" r="r" b="b"/>
            <a:pathLst>
              <a:path w="3296583" h="1409289">
                <a:moveTo>
                  <a:pt x="0" y="0"/>
                </a:moveTo>
                <a:lnTo>
                  <a:pt x="3296583" y="0"/>
                </a:lnTo>
                <a:lnTo>
                  <a:pt x="3296583" y="1409289"/>
                </a:lnTo>
                <a:lnTo>
                  <a:pt x="0" y="1409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0" y="2738801"/>
            <a:ext cx="7892693" cy="246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6"/>
              </a:lnSpc>
            </a:pPr>
            <a:r>
              <a:rPr lang="en-US" sz="4704" spc="-56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Celem dalszego rozwoju klubu do sztabu szkoleniowego został zatrudniony DOŚWIADCZONY TRENER Analityk.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866" y="9417086"/>
            <a:ext cx="5879091" cy="86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</a:pPr>
            <a:r>
              <a:rPr lang="en-US" sz="510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DAMIAN DZIADZIO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005040" y="2451317"/>
            <a:ext cx="11609998" cy="5892074"/>
          </a:xfrm>
          <a:custGeom>
            <a:avLst/>
            <a:gdLst/>
            <a:ahLst/>
            <a:cxnLst/>
            <a:rect l="l" t="t" r="r" b="b"/>
            <a:pathLst>
              <a:path w="11609998" h="5892074">
                <a:moveTo>
                  <a:pt x="0" y="0"/>
                </a:moveTo>
                <a:lnTo>
                  <a:pt x="11609998" y="0"/>
                </a:lnTo>
                <a:lnTo>
                  <a:pt x="11609998" y="5892074"/>
                </a:lnTo>
                <a:lnTo>
                  <a:pt x="0" y="5892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762685" y="9832698"/>
            <a:ext cx="950169" cy="0"/>
          </a:xfrm>
          <a:prstGeom prst="line">
            <a:avLst/>
          </a:prstGeom>
          <a:ln w="19050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214401" y="2292901"/>
            <a:ext cx="2037548" cy="2037548"/>
          </a:xfrm>
          <a:custGeom>
            <a:avLst/>
            <a:gdLst/>
            <a:ahLst/>
            <a:cxnLst/>
            <a:rect l="l" t="t" r="r" b="b"/>
            <a:pathLst>
              <a:path w="2037548" h="2037548">
                <a:moveTo>
                  <a:pt x="0" y="0"/>
                </a:moveTo>
                <a:lnTo>
                  <a:pt x="2037548" y="0"/>
                </a:lnTo>
                <a:lnTo>
                  <a:pt x="2037548" y="2037549"/>
                </a:lnTo>
                <a:lnTo>
                  <a:pt x="0" y="203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78255" y="2349290"/>
            <a:ext cx="1315914" cy="1755649"/>
          </a:xfrm>
          <a:custGeom>
            <a:avLst/>
            <a:gdLst/>
            <a:ahLst/>
            <a:cxnLst/>
            <a:rect l="l" t="t" r="r" b="b"/>
            <a:pathLst>
              <a:path w="1315914" h="1755649">
                <a:moveTo>
                  <a:pt x="0" y="0"/>
                </a:moveTo>
                <a:lnTo>
                  <a:pt x="1315914" y="0"/>
                </a:lnTo>
                <a:lnTo>
                  <a:pt x="1315914" y="1755649"/>
                </a:lnTo>
                <a:lnTo>
                  <a:pt x="0" y="1755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14401" y="4048550"/>
            <a:ext cx="2037548" cy="2037548"/>
          </a:xfrm>
          <a:custGeom>
            <a:avLst/>
            <a:gdLst/>
            <a:ahLst/>
            <a:cxnLst/>
            <a:rect l="l" t="t" r="r" b="b"/>
            <a:pathLst>
              <a:path w="2037548" h="2037548">
                <a:moveTo>
                  <a:pt x="0" y="0"/>
                </a:moveTo>
                <a:lnTo>
                  <a:pt x="2037548" y="0"/>
                </a:lnTo>
                <a:lnTo>
                  <a:pt x="2037548" y="2037548"/>
                </a:lnTo>
                <a:lnTo>
                  <a:pt x="0" y="2037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98923" y="5745982"/>
            <a:ext cx="2037548" cy="2037548"/>
          </a:xfrm>
          <a:custGeom>
            <a:avLst/>
            <a:gdLst/>
            <a:ahLst/>
            <a:cxnLst/>
            <a:rect l="l" t="t" r="r" b="b"/>
            <a:pathLst>
              <a:path w="2037548" h="2037548">
                <a:moveTo>
                  <a:pt x="0" y="0"/>
                </a:moveTo>
                <a:lnTo>
                  <a:pt x="2037548" y="0"/>
                </a:lnTo>
                <a:lnTo>
                  <a:pt x="2037548" y="2037549"/>
                </a:lnTo>
                <a:lnTo>
                  <a:pt x="0" y="203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98923" y="7501631"/>
            <a:ext cx="2037548" cy="2037548"/>
          </a:xfrm>
          <a:custGeom>
            <a:avLst/>
            <a:gdLst/>
            <a:ahLst/>
            <a:cxnLst/>
            <a:rect l="l" t="t" r="r" b="b"/>
            <a:pathLst>
              <a:path w="2037548" h="2037548">
                <a:moveTo>
                  <a:pt x="0" y="0"/>
                </a:moveTo>
                <a:lnTo>
                  <a:pt x="2037548" y="0"/>
                </a:lnTo>
                <a:lnTo>
                  <a:pt x="2037548" y="2037548"/>
                </a:lnTo>
                <a:lnTo>
                  <a:pt x="0" y="2037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78255" y="4514514"/>
            <a:ext cx="1355147" cy="1355147"/>
          </a:xfrm>
          <a:custGeom>
            <a:avLst/>
            <a:gdLst/>
            <a:ahLst/>
            <a:cxnLst/>
            <a:rect l="l" t="t" r="r" b="b"/>
            <a:pathLst>
              <a:path w="1355147" h="1355147">
                <a:moveTo>
                  <a:pt x="0" y="0"/>
                </a:moveTo>
                <a:lnTo>
                  <a:pt x="1355146" y="0"/>
                </a:lnTo>
                <a:lnTo>
                  <a:pt x="1355146" y="1355146"/>
                </a:lnTo>
                <a:lnTo>
                  <a:pt x="0" y="1355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73887" y="5982815"/>
            <a:ext cx="1563883" cy="1563883"/>
          </a:xfrm>
          <a:custGeom>
            <a:avLst/>
            <a:gdLst/>
            <a:ahLst/>
            <a:cxnLst/>
            <a:rect l="l" t="t" r="r" b="b"/>
            <a:pathLst>
              <a:path w="1563883" h="1563883">
                <a:moveTo>
                  <a:pt x="0" y="0"/>
                </a:moveTo>
                <a:lnTo>
                  <a:pt x="1563882" y="0"/>
                </a:lnTo>
                <a:lnTo>
                  <a:pt x="1563882" y="1563883"/>
                </a:lnTo>
                <a:lnTo>
                  <a:pt x="0" y="1563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73887" y="7688695"/>
            <a:ext cx="1888250" cy="1850485"/>
          </a:xfrm>
          <a:custGeom>
            <a:avLst/>
            <a:gdLst/>
            <a:ahLst/>
            <a:cxnLst/>
            <a:rect l="l" t="t" r="r" b="b"/>
            <a:pathLst>
              <a:path w="1888250" h="1850485">
                <a:moveTo>
                  <a:pt x="0" y="0"/>
                </a:moveTo>
                <a:lnTo>
                  <a:pt x="1888249" y="0"/>
                </a:lnTo>
                <a:lnTo>
                  <a:pt x="1888249" y="1850484"/>
                </a:lnTo>
                <a:lnTo>
                  <a:pt x="0" y="1850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91395" y="1076700"/>
            <a:ext cx="7852605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GRY KONTROLNE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97342" y="2862857"/>
            <a:ext cx="1672176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3:1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21555" y="2828161"/>
            <a:ext cx="7468216" cy="87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7"/>
              </a:lnSpc>
              <a:spcBef>
                <a:spcPct val="0"/>
              </a:spcBef>
            </a:pPr>
            <a:r>
              <a:rPr lang="en-US" sz="2724" b="1" spc="29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VICE-MISTRZ LIGI CZESKIEJ- UCZESTNICZKI LIGI MISTRZYŃ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66884" y="5634770"/>
            <a:ext cx="5577558" cy="205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4228" b="1" spc="45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ORLEN EKSTRALIGA KOBIET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97342" y="4618506"/>
            <a:ext cx="1672176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1:2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97342" y="8071587"/>
            <a:ext cx="1672176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2:0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97342" y="6373392"/>
            <a:ext cx="1672176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3:0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10039" y="-428049"/>
            <a:ext cx="7864366" cy="11516917"/>
          </a:xfrm>
          <a:custGeom>
            <a:avLst/>
            <a:gdLst/>
            <a:ahLst/>
            <a:cxnLst/>
            <a:rect l="l" t="t" r="r" b="b"/>
            <a:pathLst>
              <a:path w="7864366" h="11516917">
                <a:moveTo>
                  <a:pt x="0" y="0"/>
                </a:moveTo>
                <a:lnTo>
                  <a:pt x="7864366" y="0"/>
                </a:lnTo>
                <a:lnTo>
                  <a:pt x="7864366" y="11516917"/>
                </a:lnTo>
                <a:lnTo>
                  <a:pt x="0" y="11516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084" r="-11718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690896" y="2430913"/>
            <a:ext cx="11609998" cy="5892074"/>
          </a:xfrm>
          <a:custGeom>
            <a:avLst/>
            <a:gdLst/>
            <a:ahLst/>
            <a:cxnLst/>
            <a:rect l="l" t="t" r="r" b="b"/>
            <a:pathLst>
              <a:path w="11609998" h="5892074">
                <a:moveTo>
                  <a:pt x="0" y="0"/>
                </a:moveTo>
                <a:lnTo>
                  <a:pt x="11609998" y="0"/>
                </a:lnTo>
                <a:lnTo>
                  <a:pt x="11609998" y="5892074"/>
                </a:lnTo>
                <a:lnTo>
                  <a:pt x="0" y="58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3732" y="433710"/>
            <a:ext cx="11946307" cy="85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b="1" spc="57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ZAPLECZE I ZESPOŁU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0448" y="1788694"/>
            <a:ext cx="12179591" cy="770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II ZESPÓŁ, BĘDĄCY BEZPOŚREDNIM ZAPLECZEM WYSTĘPUJE NA CO DZIEŃ W </a:t>
            </a:r>
            <a:r>
              <a:rPr lang="en-US" sz="2419" b="1" u="none" strike="noStrike" spc="8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ORLEN I LIDZE</a:t>
            </a: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, CO JEST NAJLEPSZYM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WYNIKIEM W NASZYM KRAJU. 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endParaRPr lang="en-US" sz="2419" b="1" u="none" strike="noStrike" spc="87">
              <a:solidFill>
                <a:srgbClr val="FFFFFF"/>
              </a:solidFill>
              <a:latin typeface="Muli Heavy"/>
              <a:ea typeface="Muli Heavy"/>
              <a:cs typeface="Muli Heavy"/>
              <a:sym typeface="Muli Heavy"/>
            </a:endParaRP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ŻADEN POLSKI ZESPÓŁ NIE POSIADA TAK SOLIDNEGO ZAPLECZA DLA ROZWOJU MŁODYCH ORAZ UTALENTOWANYCH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ZAWODNICZEK.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 II ZESPÓŁ SKŁADA SIĘ W WIĘKSZOŚCI Z ZAWODNICZEK DO LAT 19, CO JEST ŚCIŚLE POWIĄZANE ZE </a:t>
            </a:r>
            <a:r>
              <a:rPr lang="en-US" sz="2419" b="1" u="none" strike="noStrike" spc="8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STRATEGIĄ NASZEGO KLUBU</a:t>
            </a: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.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NA DZIEŃ DZISIEJSZY NASZ KLUB POSIADA WSZYSTKIE ZESPOŁY MŁODZIEŻOWE W ROZGRYWKACH CENTRALNYCH. W SEZONIE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2024/2025, ZESPÓŁ DO LAT 16 AWANSOWAŁ DO CENTRALNEJ LIGI JUNIOREK.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endParaRPr lang="en-US" sz="2419" b="1" u="none" strike="noStrike" spc="87">
              <a:solidFill>
                <a:srgbClr val="FFFFFF"/>
              </a:solidFill>
              <a:latin typeface="Muli Heavy"/>
              <a:ea typeface="Muli Heavy"/>
              <a:cs typeface="Muli Heavy"/>
              <a:sym typeface="Muli Heavy"/>
            </a:endParaRP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ZAPLECZE I ZESPOŁU WYGLĄDA NASTĘPUJĄCO: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- ORLEN I LIGA (II ZESPÓŁ)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- CENTRALNA LIGA JUNIOREK DO LAT 18</a:t>
            </a:r>
          </a:p>
          <a:p>
            <a:pPr marL="0" lvl="0" indent="0" algn="l">
              <a:lnSpc>
                <a:spcPts val="3387"/>
              </a:lnSpc>
              <a:spcBef>
                <a:spcPct val="0"/>
              </a:spcBef>
            </a:pPr>
            <a:r>
              <a:rPr lang="en-US" sz="2419" b="1" u="none" strike="noStrike" spc="87">
                <a:solidFill>
                  <a:srgbClr val="C6A969"/>
                </a:solidFill>
                <a:latin typeface="Muli Heavy"/>
                <a:ea typeface="Muli Heavy"/>
                <a:cs typeface="Muli Heavy"/>
                <a:sym typeface="Muli Heavy"/>
              </a:rPr>
              <a:t>- CENTRALNA LIGA JUNIOREK DO LAT 16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9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30868" cy="10287000"/>
          </a:xfrm>
          <a:custGeom>
            <a:avLst/>
            <a:gdLst/>
            <a:ahLst/>
            <a:cxnLst/>
            <a:rect l="l" t="t" r="r" b="b"/>
            <a:pathLst>
              <a:path w="13230868" h="10287000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515505" y="7293610"/>
            <a:ext cx="9256990" cy="0"/>
          </a:xfrm>
          <a:prstGeom prst="line">
            <a:avLst/>
          </a:prstGeom>
          <a:ln w="28575" cap="flat">
            <a:solidFill>
              <a:srgbClr val="C6A96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867407" y="2738552"/>
            <a:ext cx="12896114" cy="376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5400" b="1" spc="194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PERSPEKTYWY NASZEGO KLUBU NA KOLEJNE LATA SĄ ŚCIŚLE OKREŚLONE W STRATEGII NASZEGO KLUBU.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348</Words>
  <Application>Microsoft Office PowerPoint</Application>
  <PresentationFormat>Niestandardowy</PresentationFormat>
  <Paragraphs>58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Abril Fatface</vt:lpstr>
      <vt:lpstr>Arial</vt:lpstr>
      <vt:lpstr>Muli Heavy</vt:lpstr>
      <vt:lpstr>Inter</vt:lpstr>
      <vt:lpstr>Bebas Neue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Komisja kultury i sportu</dc:title>
  <dc:creator>um</dc:creator>
  <cp:lastModifiedBy>um</cp:lastModifiedBy>
  <cp:revision>1</cp:revision>
  <dcterms:created xsi:type="dcterms:W3CDTF">2006-08-16T00:00:00Z</dcterms:created>
  <dcterms:modified xsi:type="dcterms:W3CDTF">2025-08-05T09:48:13Z</dcterms:modified>
  <dc:identifier>DAGvHoKj8LM</dc:identifier>
</cp:coreProperties>
</file>