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0" r:id="rId3"/>
    <p:sldId id="317" r:id="rId4"/>
    <p:sldId id="335" r:id="rId5"/>
    <p:sldId id="318" r:id="rId6"/>
    <p:sldId id="330" r:id="rId7"/>
    <p:sldId id="321" r:id="rId8"/>
    <p:sldId id="322" r:id="rId9"/>
    <p:sldId id="323" r:id="rId10"/>
    <p:sldId id="324" r:id="rId11"/>
    <p:sldId id="331" r:id="rId12"/>
    <p:sldId id="326" r:id="rId13"/>
    <p:sldId id="333" r:id="rId14"/>
    <p:sldId id="327" r:id="rId15"/>
    <p:sldId id="299" r:id="rId16"/>
  </p:sldIdLst>
  <p:sldSz cx="12192000" cy="6858000"/>
  <p:notesSz cx="6889750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EED1463A-5D02-4A7E-8558-582EC88FF2AE}">
          <p14:sldIdLst>
            <p14:sldId id="256"/>
            <p14:sldId id="280"/>
            <p14:sldId id="317"/>
            <p14:sldId id="335"/>
            <p14:sldId id="318"/>
            <p14:sldId id="330"/>
            <p14:sldId id="321"/>
            <p14:sldId id="322"/>
            <p14:sldId id="323"/>
            <p14:sldId id="324"/>
            <p14:sldId id="331"/>
            <p14:sldId id="326"/>
            <p14:sldId id="333"/>
            <p14:sldId id="327"/>
            <p14:sldId id="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  <a:srgbClr val="194B8D"/>
    <a:srgbClr val="4472C4"/>
    <a:srgbClr val="4B7CBE"/>
    <a:srgbClr val="8EB4E3"/>
    <a:srgbClr val="A3B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ma\Desktop\Materia&#322;y%20na%20Komisj&#281;%20Rozwoju\wykres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ma\Desktop\Materia&#322;y%20na%20Komisj&#281;%20Rozwoju\wykres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\FEA-FEA\Materia&#322;y%20na%20Komisj&#281;%20Rewizyjn&#261;%2014.04.2025\wykres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ma\Desktop\Materia&#322;y%20na%20Komisj&#281;%20Rozwoju\wykres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ma\Desktop\Materia&#322;y%20na%20Komisj&#281;%20Rozwoju\wykres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\FEA-FEA\Materia&#322;y%20na%20Komisj&#281;%20Rewizyjn&#261;%2014.04.2025\wykres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r>
              <a:rPr lang="pl-PL" sz="1800" b="1" dirty="0">
                <a:solidFill>
                  <a:srgbClr val="194B8D"/>
                </a:solidFill>
              </a:rPr>
              <a:t>Zestawienie przychodów  i kosztów </a:t>
            </a:r>
          </a:p>
          <a:p>
            <a:pPr>
              <a:defRPr sz="1800" b="1">
                <a:solidFill>
                  <a:srgbClr val="194B8D"/>
                </a:solidFill>
              </a:defRPr>
            </a:pPr>
            <a:r>
              <a:rPr lang="pl-PL" sz="1800" b="1" dirty="0">
                <a:solidFill>
                  <a:srgbClr val="194B8D"/>
                </a:solidFill>
              </a:rPr>
              <a:t>(w zł)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Arkusz2!$A$2</c:f>
              <c:strCache>
                <c:ptCount val="1"/>
                <c:pt idx="0">
                  <c:v>Przychody netto ze sprzedaży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Arkusz2!$B$1:$C$1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Arkusz2!$B$2:$C$2</c:f>
              <c:numCache>
                <c:formatCode>#,##0.00</c:formatCode>
                <c:ptCount val="2"/>
                <c:pt idx="0">
                  <c:v>135516034.78</c:v>
                </c:pt>
                <c:pt idx="1">
                  <c:v>145222917.25999999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79-457B-9E0E-1B5086D6BB7F}"/>
            </c:ext>
          </c:extLst>
        </c:ser>
        <c:ser>
          <c:idx val="1"/>
          <c:order val="1"/>
          <c:tx>
            <c:strRef>
              <c:f>Arkusz2!$A$3</c:f>
              <c:strCache>
                <c:ptCount val="1"/>
                <c:pt idx="0">
                  <c:v>Koszty działalności operacyjnej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Arkusz2!$B$1:$C$1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Arkusz2!$B$3:$C$3</c:f>
              <c:numCache>
                <c:formatCode>#,##0.00</c:formatCode>
                <c:ptCount val="2"/>
                <c:pt idx="0">
                  <c:v>129517199.02</c:v>
                </c:pt>
                <c:pt idx="1">
                  <c:v>139785129.81999999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79-457B-9E0E-1B5086D6BB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57755743"/>
        <c:axId val="1957739903"/>
      </c:barChart>
      <c:catAx>
        <c:axId val="1957755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7739903"/>
        <c:crosses val="autoZero"/>
        <c:auto val="1"/>
        <c:lblAlgn val="ctr"/>
        <c:lblOffset val="100"/>
        <c:noMultiLvlLbl val="0"/>
      </c:catAx>
      <c:valAx>
        <c:axId val="1957739903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9577557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08693381333278"/>
          <c:y val="0.92621545246077619"/>
          <c:w val="0.82709140809453607"/>
          <c:h val="7.26983963299714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r>
              <a:rPr lang="pl-PL" sz="2000" b="1" dirty="0">
                <a:solidFill>
                  <a:srgbClr val="194B8D"/>
                </a:solidFill>
              </a:rPr>
              <a:t>2023 r.</a:t>
            </a:r>
          </a:p>
        </c:rich>
      </c:tx>
      <c:layout>
        <c:manualLayout>
          <c:xMode val="edge"/>
          <c:yMode val="edge"/>
          <c:x val="0.60437234697514675"/>
          <c:y val="2.1709630557359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FA-486F-85DA-5AC9B2248A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FA-486F-85DA-5AC9B2248A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FA-486F-85DA-5AC9B2248A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FA-486F-85DA-5AC9B2248A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FA-486F-85DA-5AC9B2248A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4FA-486F-85DA-5AC9B2248A4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4FA-486F-85DA-5AC9B2248A4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4FA-486F-85DA-5AC9B2248A49}"/>
              </c:ext>
            </c:extLst>
          </c:dPt>
          <c:dLbls>
            <c:dLbl>
              <c:idx val="7"/>
              <c:layout>
                <c:manualLayout>
                  <c:x val="3.274853801169586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4FA-486F-85DA-5AC9B2248A4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Arkusz2!$A$23:$A$30</c:f>
              <c:strCache>
                <c:ptCount val="8"/>
                <c:pt idx="0">
                  <c:v>Amortyzacja</c:v>
                </c:pt>
                <c:pt idx="1">
                  <c:v>Zużycie materiałów</c:v>
                </c:pt>
                <c:pt idx="2">
                  <c:v>Zużycie energii</c:v>
                </c:pt>
                <c:pt idx="3">
                  <c:v>Usługi obce</c:v>
                </c:pt>
                <c:pt idx="4">
                  <c:v>Podatki i opłaty</c:v>
                </c:pt>
                <c:pt idx="5">
                  <c:v>Wynagrodzenia</c:v>
                </c:pt>
                <c:pt idx="6">
                  <c:v>Ubezpieczenia społeczne i inne świadczenia</c:v>
                </c:pt>
                <c:pt idx="7">
                  <c:v>Pozostałe koszty rodzajowe </c:v>
                </c:pt>
              </c:strCache>
            </c:strRef>
          </c:cat>
          <c:val>
            <c:numRef>
              <c:f>Arkusz2!$B$23:$B$30</c:f>
              <c:numCache>
                <c:formatCode>#,##0.00</c:formatCode>
                <c:ptCount val="8"/>
                <c:pt idx="0">
                  <c:v>21890090.73</c:v>
                </c:pt>
                <c:pt idx="1">
                  <c:v>36980645.170000002</c:v>
                </c:pt>
                <c:pt idx="2">
                  <c:v>6149418.4500000002</c:v>
                </c:pt>
                <c:pt idx="3">
                  <c:v>16210034.380000001</c:v>
                </c:pt>
                <c:pt idx="4">
                  <c:v>16829870.469999999</c:v>
                </c:pt>
                <c:pt idx="5">
                  <c:v>23677996.18</c:v>
                </c:pt>
                <c:pt idx="6">
                  <c:v>5734823.6900000004</c:v>
                </c:pt>
                <c:pt idx="7">
                  <c:v>868807.17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4FA-486F-85DA-5AC9B2248A4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6.1082487490514981E-3"/>
          <c:y val="7.8696130063698702E-2"/>
          <c:w val="0.30458517856687656"/>
          <c:h val="0.918036563307093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50" b="0" i="0" u="none" strike="noStrike" kern="120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sz="9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r>
              <a:rPr lang="pl-PL" sz="2000" b="1" i="0" u="none" strike="noStrike" kern="1200" spc="0" baseline="0" dirty="0">
                <a:solidFill>
                  <a:srgbClr val="194B8D"/>
                </a:solidFill>
              </a:rPr>
              <a:t> 2024 r.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B6-4CC5-99F1-3832413EAC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B6-4CC5-99F1-3832413EAC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B6-4CC5-99F1-3832413EAC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EB6-4CC5-99F1-3832413EAC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EB6-4CC5-99F1-3832413EAC0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EB6-4CC5-99F1-3832413EAC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EB6-4CC5-99F1-3832413EAC0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EB6-4CC5-99F1-3832413EAC0D}"/>
              </c:ext>
            </c:extLst>
          </c:dPt>
          <c:dLbls>
            <c:dLbl>
              <c:idx val="7"/>
              <c:layout>
                <c:manualLayout>
                  <c:x val="3.0395136778115502E-2"/>
                  <c:y val="-2.054442400067553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B6-4CC5-99F1-3832413EAC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Arkusz2!$A$23:$A$30</c:f>
              <c:strCache>
                <c:ptCount val="8"/>
                <c:pt idx="0">
                  <c:v>Amortyzacja</c:v>
                </c:pt>
                <c:pt idx="1">
                  <c:v>Zużycie materiałów</c:v>
                </c:pt>
                <c:pt idx="2">
                  <c:v>Zużycie energii</c:v>
                </c:pt>
                <c:pt idx="3">
                  <c:v>Usługi obce</c:v>
                </c:pt>
                <c:pt idx="4">
                  <c:v>Podatki i opłaty</c:v>
                </c:pt>
                <c:pt idx="5">
                  <c:v>Wynagrodzenia</c:v>
                </c:pt>
                <c:pt idx="6">
                  <c:v>Ubezpieczenia społeczne i inne świadczenia</c:v>
                </c:pt>
                <c:pt idx="7">
                  <c:v>Pozostałe koszty rodzajowe </c:v>
                </c:pt>
              </c:strCache>
            </c:strRef>
          </c:cat>
          <c:val>
            <c:numRef>
              <c:f>Arkusz2!$C$23:$C$30</c:f>
              <c:numCache>
                <c:formatCode>#,##0.00</c:formatCode>
                <c:ptCount val="8"/>
                <c:pt idx="0">
                  <c:v>21696351.920000002</c:v>
                </c:pt>
                <c:pt idx="1">
                  <c:v>38014477.039999999</c:v>
                </c:pt>
                <c:pt idx="2">
                  <c:v>8493122.9600000009</c:v>
                </c:pt>
                <c:pt idx="3">
                  <c:v>21786227.609999999</c:v>
                </c:pt>
                <c:pt idx="4">
                  <c:v>17183445.039999999</c:v>
                </c:pt>
                <c:pt idx="5">
                  <c:v>25319770.780000001</c:v>
                </c:pt>
                <c:pt idx="6">
                  <c:v>6262119.29</c:v>
                </c:pt>
                <c:pt idx="7">
                  <c:v>843761.47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EB6-4CC5-99F1-3832413EA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b="1" dirty="0">
                <a:solidFill>
                  <a:schemeClr val="accent1">
                    <a:lumMod val="75000"/>
                  </a:schemeClr>
                </a:solidFill>
              </a:rPr>
              <a:t>Zestawienie kosztów działalności operacyjnej</a:t>
            </a:r>
            <a:r>
              <a:rPr lang="pl-PL" sz="2400" b="1" baseline="0" dirty="0">
                <a:solidFill>
                  <a:schemeClr val="accent1">
                    <a:lumMod val="75000"/>
                  </a:schemeClr>
                </a:solidFill>
              </a:rPr>
              <a:t> wraz z dynamiką </a:t>
            </a:r>
            <a:endParaRPr lang="pl-PL" sz="2400" b="1" dirty="0">
              <a:solidFill>
                <a:schemeClr val="accent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22297633991403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spPr>
            <a:noFill/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D113368-C4F8-4D90-9253-FC83688F2046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483-4925-A38B-7842CFA406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39E4ED4-4A70-4707-A843-798640A6D1CE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483-4925-A38B-7842CFA406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F7EBEF4-BA90-4A2A-8164-74C5063D5C82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483-4925-A38B-7842CFA4060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A40EC6B-AAB4-4A02-B56E-AB998642227C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483-4925-A38B-7842CFA4060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B4B86C5-D705-4FC3-97A6-405EF8FC532C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483-4925-A38B-7842CFA4060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E265C63-D31C-41A3-A0D0-FC4A00602D56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483-4925-A38B-7842CFA4060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EA4FE3E-43C2-49DA-9301-B53053FC8B72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483-4925-A38B-7842CFA4060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289F47C-448E-442B-A9F1-08942DB8AB7C}" type="CELLRANGE">
                      <a:rPr lang="pl-PL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483-4925-A38B-7842CFA40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Wykresy!$A$83:$A$90</c:f>
              <c:strCache>
                <c:ptCount val="8"/>
                <c:pt idx="0">
                  <c:v>Amortyzacja</c:v>
                </c:pt>
                <c:pt idx="1">
                  <c:v>Zużycie materiałów</c:v>
                </c:pt>
                <c:pt idx="2">
                  <c:v>Zużycie energii</c:v>
                </c:pt>
                <c:pt idx="3">
                  <c:v>Usługi obce</c:v>
                </c:pt>
                <c:pt idx="4">
                  <c:v>Podatki i opłaty</c:v>
                </c:pt>
                <c:pt idx="5">
                  <c:v>Wynagrodzenia</c:v>
                </c:pt>
                <c:pt idx="6">
                  <c:v>Ubezpieczenia społeczne i inne świadczenia</c:v>
                </c:pt>
                <c:pt idx="7">
                  <c:v>Pozostałe koszty rodzajowe </c:v>
                </c:pt>
              </c:strCache>
            </c:strRef>
          </c:cat>
          <c:val>
            <c:numRef>
              <c:f>Wykresy!$D$83:$D$90</c:f>
              <c:numCache>
                <c:formatCode>#,##0.00</c:formatCode>
                <c:ptCount val="8"/>
                <c:pt idx="0">
                  <c:v>22984595.2665</c:v>
                </c:pt>
                <c:pt idx="1">
                  <c:v>39915200.891999997</c:v>
                </c:pt>
                <c:pt idx="2">
                  <c:v>8917779.1080000009</c:v>
                </c:pt>
                <c:pt idx="3">
                  <c:v>22875538.990499999</c:v>
                </c:pt>
                <c:pt idx="4">
                  <c:v>18042617.291999999</c:v>
                </c:pt>
                <c:pt idx="5">
                  <c:v>26585759.319000002</c:v>
                </c:pt>
                <c:pt idx="6">
                  <c:v>6575225.2545000007</c:v>
                </c:pt>
                <c:pt idx="7">
                  <c:v>912247.52850000013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Wykresy!$E$83:$E$90</c15:f>
                <c15:dlblRangeCache>
                  <c:ptCount val="8"/>
                  <c:pt idx="0">
                    <c:v>-1%</c:v>
                  </c:pt>
                  <c:pt idx="1">
                    <c:v>+3%</c:v>
                  </c:pt>
                  <c:pt idx="2">
                    <c:v>+38%</c:v>
                  </c:pt>
                  <c:pt idx="3">
                    <c:v>+34%</c:v>
                  </c:pt>
                  <c:pt idx="4">
                    <c:v>+2%</c:v>
                  </c:pt>
                  <c:pt idx="5">
                    <c:v>+7%</c:v>
                  </c:pt>
                  <c:pt idx="6">
                    <c:v>+9%</c:v>
                  </c:pt>
                  <c:pt idx="7">
                    <c:v>-3%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1483-4925-A38B-7842CFA40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5324159"/>
        <c:axId val="215315999"/>
      </c:barChart>
      <c:barChart>
        <c:barDir val="col"/>
        <c:grouping val="clustered"/>
        <c:varyColors val="0"/>
        <c:ser>
          <c:idx val="0"/>
          <c:order val="0"/>
          <c:tx>
            <c:strRef>
              <c:f>Wykresy!$B$82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Wykresy!$A$83:$A$90</c:f>
              <c:strCache>
                <c:ptCount val="8"/>
                <c:pt idx="0">
                  <c:v>Amortyzacja</c:v>
                </c:pt>
                <c:pt idx="1">
                  <c:v>Zużycie materiałów</c:v>
                </c:pt>
                <c:pt idx="2">
                  <c:v>Zużycie energii</c:v>
                </c:pt>
                <c:pt idx="3">
                  <c:v>Usługi obce</c:v>
                </c:pt>
                <c:pt idx="4">
                  <c:v>Podatki i opłaty</c:v>
                </c:pt>
                <c:pt idx="5">
                  <c:v>Wynagrodzenia</c:v>
                </c:pt>
                <c:pt idx="6">
                  <c:v>Ubezpieczenia społeczne i inne świadczenia</c:v>
                </c:pt>
                <c:pt idx="7">
                  <c:v>Pozostałe koszty rodzajowe </c:v>
                </c:pt>
              </c:strCache>
            </c:strRef>
          </c:cat>
          <c:val>
            <c:numRef>
              <c:f>Wykresy!$B$83:$B$90</c:f>
              <c:numCache>
                <c:formatCode>#,##0.00</c:formatCode>
                <c:ptCount val="8"/>
                <c:pt idx="0">
                  <c:v>21890090.73</c:v>
                </c:pt>
                <c:pt idx="1">
                  <c:v>36980645.170000002</c:v>
                </c:pt>
                <c:pt idx="2">
                  <c:v>6149418.4500000002</c:v>
                </c:pt>
                <c:pt idx="3">
                  <c:v>16210034.380000001</c:v>
                </c:pt>
                <c:pt idx="4">
                  <c:v>16829870.469999999</c:v>
                </c:pt>
                <c:pt idx="5">
                  <c:v>23677996.18</c:v>
                </c:pt>
                <c:pt idx="6">
                  <c:v>5734823.6900000004</c:v>
                </c:pt>
                <c:pt idx="7">
                  <c:v>868807.17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483-4925-A38B-7842CFA4060D}"/>
            </c:ext>
          </c:extLst>
        </c:ser>
        <c:ser>
          <c:idx val="1"/>
          <c:order val="1"/>
          <c:tx>
            <c:strRef>
              <c:f>Wykresy!$C$82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Wykresy!$A$83:$A$90</c:f>
              <c:strCache>
                <c:ptCount val="8"/>
                <c:pt idx="0">
                  <c:v>Amortyzacja</c:v>
                </c:pt>
                <c:pt idx="1">
                  <c:v>Zużycie materiałów</c:v>
                </c:pt>
                <c:pt idx="2">
                  <c:v>Zużycie energii</c:v>
                </c:pt>
                <c:pt idx="3">
                  <c:v>Usługi obce</c:v>
                </c:pt>
                <c:pt idx="4">
                  <c:v>Podatki i opłaty</c:v>
                </c:pt>
                <c:pt idx="5">
                  <c:v>Wynagrodzenia</c:v>
                </c:pt>
                <c:pt idx="6">
                  <c:v>Ubezpieczenia społeczne i inne świadczenia</c:v>
                </c:pt>
                <c:pt idx="7">
                  <c:v>Pozostałe koszty rodzajowe </c:v>
                </c:pt>
              </c:strCache>
            </c:strRef>
          </c:cat>
          <c:val>
            <c:numRef>
              <c:f>Wykresy!$C$83:$C$90</c:f>
              <c:numCache>
                <c:formatCode>#,##0.00</c:formatCode>
                <c:ptCount val="8"/>
                <c:pt idx="0">
                  <c:v>21696351.920000002</c:v>
                </c:pt>
                <c:pt idx="1">
                  <c:v>38014477.039999999</c:v>
                </c:pt>
                <c:pt idx="2">
                  <c:v>8493122.9600000009</c:v>
                </c:pt>
                <c:pt idx="3">
                  <c:v>21786227.609999999</c:v>
                </c:pt>
                <c:pt idx="4">
                  <c:v>17183445.039999999</c:v>
                </c:pt>
                <c:pt idx="5">
                  <c:v>25319770.780000001</c:v>
                </c:pt>
                <c:pt idx="6">
                  <c:v>6262119.29</c:v>
                </c:pt>
                <c:pt idx="7">
                  <c:v>843761.47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3-4925-A38B-7842CFA406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2"/>
        <c:overlap val="-20"/>
        <c:axId val="347958575"/>
        <c:axId val="347972495"/>
      </c:barChart>
      <c:catAx>
        <c:axId val="21532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5315999"/>
        <c:crosses val="autoZero"/>
        <c:auto val="1"/>
        <c:lblAlgn val="ctr"/>
        <c:lblOffset val="100"/>
        <c:noMultiLvlLbl val="0"/>
      </c:catAx>
      <c:valAx>
        <c:axId val="215315999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5324159"/>
        <c:crosses val="autoZero"/>
        <c:crossBetween val="between"/>
      </c:valAx>
      <c:valAx>
        <c:axId val="347972495"/>
        <c:scaling>
          <c:orientation val="minMax"/>
          <c:max val="50000000"/>
        </c:scaling>
        <c:delete val="1"/>
        <c:axPos val="r"/>
        <c:numFmt formatCode="#,##0.00" sourceLinked="1"/>
        <c:majorTickMark val="out"/>
        <c:minorTickMark val="none"/>
        <c:tickLblPos val="nextTo"/>
        <c:crossAx val="347958575"/>
        <c:crosses val="max"/>
        <c:crossBetween val="between"/>
      </c:valAx>
      <c:catAx>
        <c:axId val="34795857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797249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r>
              <a:rPr lang="pl-PL" sz="1800" b="1" dirty="0"/>
              <a:t>Sprzedaż ścieków w m</a:t>
            </a:r>
            <a:r>
              <a:rPr lang="pl-PL" sz="1800" b="1" baseline="30000" dirty="0"/>
              <a:t>3</a:t>
            </a:r>
          </a:p>
        </c:rich>
      </c:tx>
      <c:layout>
        <c:manualLayout>
          <c:xMode val="edge"/>
          <c:yMode val="edge"/>
          <c:x val="0.42893387011993872"/>
          <c:y val="0.12990899648295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9.9209345742046956E-2"/>
          <c:y val="0.11397299218194741"/>
          <c:w val="0.8832467924056302"/>
          <c:h val="0.763572463889774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Arkusz5!$B$1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Lbls>
            <c:dLbl>
              <c:idx val="0"/>
              <c:layout>
                <c:manualLayout>
                  <c:x val="-3.9771633576528593E-3"/>
                  <c:y val="0.274558842233909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74-41BF-A991-305BE31592C7}"/>
                </c:ext>
              </c:extLst>
            </c:dLbl>
            <c:dLbl>
              <c:idx val="5"/>
              <c:layout>
                <c:manualLayout>
                  <c:x val="1.886608462985718E-3"/>
                  <c:y val="0.19695139094687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281621151871057E-2"/>
                      <c:h val="6.87170876839396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D74-41BF-A991-305BE31592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Arkusz5!$A$3:$A$8</c:f>
              <c:strCache>
                <c:ptCount val="6"/>
                <c:pt idx="0">
                  <c:v>Gospodarstwa domowe</c:v>
                </c:pt>
                <c:pt idx="1">
                  <c:v>Przemysł spożywczy</c:v>
                </c:pt>
                <c:pt idx="2">
                  <c:v>Przemysł</c:v>
                </c:pt>
                <c:pt idx="3">
                  <c:v>Inne cele</c:v>
                </c:pt>
                <c:pt idx="4">
                  <c:v>Zlewnia</c:v>
                </c:pt>
                <c:pt idx="5">
                  <c:v>Sprzedaż hurtowa</c:v>
                </c:pt>
              </c:strCache>
            </c:strRef>
          </c:cat>
          <c:val>
            <c:numRef>
              <c:f>Arkusz5!$B$3:$B$8</c:f>
              <c:numCache>
                <c:formatCode>#,##0.00</c:formatCode>
                <c:ptCount val="6"/>
                <c:pt idx="0">
                  <c:v>5776312.8200000003</c:v>
                </c:pt>
                <c:pt idx="1">
                  <c:v>571084.63</c:v>
                </c:pt>
                <c:pt idx="2">
                  <c:v>597909.47</c:v>
                </c:pt>
                <c:pt idx="3">
                  <c:v>538895.76</c:v>
                </c:pt>
                <c:pt idx="4">
                  <c:v>21516.15</c:v>
                </c:pt>
                <c:pt idx="5">
                  <c:v>2608193.31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74-41BF-A991-305BE31592C7}"/>
            </c:ext>
          </c:extLst>
        </c:ser>
        <c:ser>
          <c:idx val="1"/>
          <c:order val="1"/>
          <c:tx>
            <c:strRef>
              <c:f>Arkusz5!$D$1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8261601079129324E-3"/>
                  <c:y val="0.18454958898515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449836045892331E-2"/>
                      <c:h val="6.2501888756442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D74-41BF-A991-305BE31592C7}"/>
                </c:ext>
              </c:extLst>
            </c:dLbl>
            <c:dLbl>
              <c:idx val="5"/>
              <c:layout>
                <c:manualLayout>
                  <c:x val="-2.9729127487959296E-3"/>
                  <c:y val="0.2957400954984560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74-41BF-A991-305BE31592C7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Arkusz5!$A$3:$A$8</c:f>
              <c:strCache>
                <c:ptCount val="6"/>
                <c:pt idx="0">
                  <c:v>Gospodarstwa domowe</c:v>
                </c:pt>
                <c:pt idx="1">
                  <c:v>Przemysł spożywczy</c:v>
                </c:pt>
                <c:pt idx="2">
                  <c:v>Przemysł</c:v>
                </c:pt>
                <c:pt idx="3">
                  <c:v>Inne cele</c:v>
                </c:pt>
                <c:pt idx="4">
                  <c:v>Zlewnia</c:v>
                </c:pt>
                <c:pt idx="5">
                  <c:v>Sprzedaż hurtowa</c:v>
                </c:pt>
              </c:strCache>
            </c:strRef>
          </c:cat>
          <c:val>
            <c:numRef>
              <c:f>Arkusz5!$D$3:$D$8</c:f>
              <c:numCache>
                <c:formatCode>#,##0.00</c:formatCode>
                <c:ptCount val="6"/>
                <c:pt idx="0">
                  <c:v>5796589.29</c:v>
                </c:pt>
                <c:pt idx="1">
                  <c:v>578351.21</c:v>
                </c:pt>
                <c:pt idx="2">
                  <c:v>613305.46</c:v>
                </c:pt>
                <c:pt idx="3">
                  <c:v>512481.91</c:v>
                </c:pt>
                <c:pt idx="4">
                  <c:v>20236.900000000001</c:v>
                </c:pt>
                <c:pt idx="5">
                  <c:v>2682972.41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74-41BF-A991-305BE3159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9"/>
        <c:axId val="453315791"/>
        <c:axId val="453314351"/>
      </c:barChart>
      <c:catAx>
        <c:axId val="45331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3314351"/>
        <c:crosses val="autoZero"/>
        <c:auto val="1"/>
        <c:lblAlgn val="ctr"/>
        <c:lblOffset val="100"/>
        <c:noMultiLvlLbl val="0"/>
      </c:catAx>
      <c:valAx>
        <c:axId val="453314351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3315791"/>
        <c:crosses val="autoZero"/>
        <c:crossBetween val="between"/>
        <c:minorUnit val="100000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46197130931765001"/>
          <c:y val="0.22112381657141955"/>
          <c:w val="9.7784322472286384E-2"/>
          <c:h val="7.61027067248144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94B8D"/>
          </a:solidFill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r>
              <a:rPr lang="pl-PL" sz="1800" b="1">
                <a:solidFill>
                  <a:srgbClr val="194B8D"/>
                </a:solidFill>
              </a:rPr>
              <a:t>Sprzeda</a:t>
            </a:r>
            <a:r>
              <a:rPr lang="pl-PL" sz="1800" b="1" baseline="0">
                <a:solidFill>
                  <a:srgbClr val="194B8D"/>
                </a:solidFill>
              </a:rPr>
              <a:t>ż wody w m</a:t>
            </a:r>
            <a:r>
              <a:rPr lang="pl-PL" sz="1800" b="1" baseline="30000">
                <a:solidFill>
                  <a:srgbClr val="194B8D"/>
                </a:solidFill>
              </a:rPr>
              <a:t>3</a:t>
            </a:r>
            <a:endParaRPr lang="pl-PL" sz="1800" b="1">
              <a:solidFill>
                <a:srgbClr val="194B8D"/>
              </a:solidFill>
            </a:endParaRPr>
          </a:p>
        </c:rich>
      </c:tx>
      <c:layout>
        <c:manualLayout>
          <c:xMode val="edge"/>
          <c:yMode val="edge"/>
          <c:x val="0.42900959420909379"/>
          <c:y val="8.99261762096020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Arkusz5!$B$15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400411258615487E-3"/>
                  <c:y val="0.379629629629629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t" anchorCtr="0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7C-472D-AC2C-C606B4B406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t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Arkusz5!$A$17:$A$21</c:f>
              <c:strCache>
                <c:ptCount val="5"/>
                <c:pt idx="0">
                  <c:v>Gospodarstwa domowe</c:v>
                </c:pt>
                <c:pt idx="1">
                  <c:v>Przemysł spożywczy</c:v>
                </c:pt>
                <c:pt idx="2">
                  <c:v>Przemysł</c:v>
                </c:pt>
                <c:pt idx="3">
                  <c:v>Inne cele</c:v>
                </c:pt>
                <c:pt idx="4">
                  <c:v>Sprzedaż hurtowa</c:v>
                </c:pt>
              </c:strCache>
            </c:strRef>
          </c:cat>
          <c:val>
            <c:numRef>
              <c:f>Arkusz5!$B$17:$B$21</c:f>
              <c:numCache>
                <c:formatCode>#,##0.00</c:formatCode>
                <c:ptCount val="5"/>
                <c:pt idx="0">
                  <c:v>6222172.2800000003</c:v>
                </c:pt>
                <c:pt idx="1">
                  <c:v>573100.61</c:v>
                </c:pt>
                <c:pt idx="2">
                  <c:v>812340.68</c:v>
                </c:pt>
                <c:pt idx="3">
                  <c:v>600652.36</c:v>
                </c:pt>
                <c:pt idx="4">
                  <c:v>7139.04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7C-472D-AC2C-C606B4B406C4}"/>
            </c:ext>
          </c:extLst>
        </c:ser>
        <c:ser>
          <c:idx val="1"/>
          <c:order val="1"/>
          <c:tx>
            <c:strRef>
              <c:f>Arkusz5!$D$15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384259259259259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t" anchorCtr="0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7C-472D-AC2C-C606B4B406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t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Arkusz5!$A$17:$A$21</c:f>
              <c:strCache>
                <c:ptCount val="5"/>
                <c:pt idx="0">
                  <c:v>Gospodarstwa domowe</c:v>
                </c:pt>
                <c:pt idx="1">
                  <c:v>Przemysł spożywczy</c:v>
                </c:pt>
                <c:pt idx="2">
                  <c:v>Przemysł</c:v>
                </c:pt>
                <c:pt idx="3">
                  <c:v>Inne cele</c:v>
                </c:pt>
                <c:pt idx="4">
                  <c:v>Sprzedaż hurtowa</c:v>
                </c:pt>
              </c:strCache>
            </c:strRef>
          </c:cat>
          <c:val>
            <c:numRef>
              <c:f>Arkusz5!$D$17:$D$21</c:f>
              <c:numCache>
                <c:formatCode>#,##0.00</c:formatCode>
                <c:ptCount val="5"/>
                <c:pt idx="0">
                  <c:v>6277486.9400000004</c:v>
                </c:pt>
                <c:pt idx="1">
                  <c:v>579271.07999999996</c:v>
                </c:pt>
                <c:pt idx="2">
                  <c:v>838721</c:v>
                </c:pt>
                <c:pt idx="3">
                  <c:v>584035.88</c:v>
                </c:pt>
                <c:pt idx="4">
                  <c:v>6073.21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7C-472D-AC2C-C606B4B40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814767"/>
        <c:axId val="393817167"/>
      </c:barChart>
      <c:catAx>
        <c:axId val="393814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3817167"/>
        <c:crosses val="autoZero"/>
        <c:auto val="1"/>
        <c:lblAlgn val="ctr"/>
        <c:lblOffset val="100"/>
        <c:noMultiLvlLbl val="0"/>
      </c:catAx>
      <c:valAx>
        <c:axId val="393817167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381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4869128215937076"/>
          <c:y val="0.19019386268330826"/>
          <c:w val="0.1026174356812585"/>
          <c:h val="8.3809329470648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800" b="1">
                <a:solidFill>
                  <a:schemeClr val="accent1">
                    <a:lumMod val="75000"/>
                  </a:schemeClr>
                </a:solidFill>
              </a:rPr>
              <a:t>Liczba mieszkańców (RLM) korzystających z indywidualnych systemów do gromadzenia nieczystości na obszarze Aglomeracji Sosnowiec 2020-2024 </a:t>
            </a:r>
          </a:p>
        </c:rich>
      </c:tx>
      <c:layout>
        <c:manualLayout>
          <c:xMode val="edge"/>
          <c:yMode val="edge"/>
          <c:x val="0.106286184335653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7.7826086956521739E-2"/>
          <c:y val="0.17351370073922129"/>
          <c:w val="0.9100966183574879"/>
          <c:h val="0.7480043244425721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080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4746567005211303E-2"/>
                  <c:y val="-2.084744331996079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48-4E57-99B5-BC66F4BF349E}"/>
                </c:ext>
              </c:extLst>
            </c:dLbl>
            <c:dLbl>
              <c:idx val="1"/>
              <c:layout>
                <c:manualLayout>
                  <c:x val="-3.3210468256685305E-2"/>
                  <c:y val="-1.518429409379949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48-4E57-99B5-BC66F4BF349E}"/>
                </c:ext>
              </c:extLst>
            </c:dLbl>
            <c:dLbl>
              <c:idx val="2"/>
              <c:layout>
                <c:manualLayout>
                  <c:x val="-3.3867206816539236E-2"/>
                  <c:y val="4.898485375085551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48-4E57-99B5-BC66F4BF349E}"/>
                </c:ext>
              </c:extLst>
            </c:dLbl>
            <c:dLbl>
              <c:idx val="3"/>
              <c:layout>
                <c:manualLayout>
                  <c:x val="-3.1451747879341255E-2"/>
                  <c:y val="-6.551459162511774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48-4E57-99B5-BC66F4BF349E}"/>
                </c:ext>
              </c:extLst>
            </c:dLbl>
            <c:dLbl>
              <c:idx val="4"/>
              <c:layout>
                <c:manualLayout>
                  <c:x val="-3.1451747879341171E-2"/>
                  <c:y val="-3.217374177228433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48-4E57-99B5-BC66F4BF34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Arkusz1!$C$27:$G$27</c:f>
              <c:strCache>
                <c:ptCount val="5"/>
                <c:pt idx="0">
                  <c:v> 31.12.2020</c:v>
                </c:pt>
                <c:pt idx="1">
                  <c:v> 31.12 2021</c:v>
                </c:pt>
                <c:pt idx="2">
                  <c:v> 31.12.2022</c:v>
                </c:pt>
                <c:pt idx="3">
                  <c:v> 31.12.2023</c:v>
                </c:pt>
                <c:pt idx="4">
                  <c:v>31.12.2024</c:v>
                </c:pt>
              </c:strCache>
            </c:strRef>
          </c:cat>
          <c:val>
            <c:numRef>
              <c:f>Arkusz1!$C$28:$G$28</c:f>
              <c:numCache>
                <c:formatCode>General</c:formatCode>
                <c:ptCount val="5"/>
                <c:pt idx="0">
                  <c:v>2274</c:v>
                </c:pt>
                <c:pt idx="1">
                  <c:v>1865</c:v>
                </c:pt>
                <c:pt idx="2">
                  <c:v>1755</c:v>
                </c:pt>
                <c:pt idx="3">
                  <c:v>1580</c:v>
                </c:pt>
                <c:pt idx="4">
                  <c:v>1345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548-4E57-99B5-BC66F4BF349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5340959"/>
        <c:axId val="215329919"/>
      </c:lineChart>
      <c:catAx>
        <c:axId val="215340959"/>
        <c:scaling>
          <c:orientation val="minMax"/>
          <c:max val="5"/>
          <c:min val="1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5329919"/>
        <c:crosses val="autoZero"/>
        <c:auto val="1"/>
        <c:lblAlgn val="ctr"/>
        <c:lblOffset val="100"/>
        <c:noMultiLvlLbl val="0"/>
      </c:catAx>
      <c:valAx>
        <c:axId val="21532991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5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350">
                    <a:solidFill>
                      <a:schemeClr val="accent1">
                        <a:lumMod val="75000"/>
                      </a:schemeClr>
                    </a:solidFill>
                  </a:rPr>
                  <a:t>Liczna</a:t>
                </a:r>
                <a:r>
                  <a:rPr lang="pl-PL" sz="1350" baseline="0">
                    <a:solidFill>
                      <a:schemeClr val="accent1">
                        <a:lumMod val="75000"/>
                      </a:schemeClr>
                    </a:solidFill>
                  </a:rPr>
                  <a:t> mieszkańców korzystających ze zbiorników na nieczystości ciekłe lub przydomowych oczyszczlani ścieków</a:t>
                </a:r>
                <a:endParaRPr lang="pl-PL" sz="1350">
                  <a:solidFill>
                    <a:schemeClr val="accent1">
                      <a:lumMod val="75000"/>
                    </a:schemeClr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50" b="0" i="0" u="none" strike="noStrike" kern="1200" baseline="0">
                  <a:solidFill>
                    <a:schemeClr val="accen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crossAx val="215340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r>
              <a:rPr lang="pl-PL" sz="1600" b="1" dirty="0">
                <a:solidFill>
                  <a:srgbClr val="194B8D"/>
                </a:solidFill>
              </a:rPr>
              <a:t>Liczba zbiorników bezodpływowych oraz przydomowych oczyszczalni ścieków na terenie miasta Sosnowiec </a:t>
            </a:r>
            <a:br>
              <a:rPr lang="pl-PL" sz="1600" b="1" dirty="0">
                <a:solidFill>
                  <a:srgbClr val="194B8D"/>
                </a:solidFill>
              </a:rPr>
            </a:br>
            <a:r>
              <a:rPr lang="pl-PL" sz="1600" b="1" dirty="0">
                <a:solidFill>
                  <a:srgbClr val="194B8D"/>
                </a:solidFill>
              </a:rPr>
              <a:t>w obszarze Aglomeracji Sosnowiec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6.1757480237194816E-2"/>
          <c:y val="0.19263356817358049"/>
          <c:w val="0.87418400841676713"/>
          <c:h val="0.641146602831441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Arkusz1!$C$6</c:f>
              <c:strCache>
                <c:ptCount val="1"/>
                <c:pt idx="0">
                  <c:v>ilość zbiorników bezodpływowych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Arkusz1!$D$5:$G$5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Arkusz1!$D$6:$G$6</c:f>
              <c:numCache>
                <c:formatCode>General</c:formatCode>
                <c:ptCount val="4"/>
                <c:pt idx="0">
                  <c:v>819</c:v>
                </c:pt>
                <c:pt idx="1">
                  <c:v>790</c:v>
                </c:pt>
                <c:pt idx="2">
                  <c:v>722</c:v>
                </c:pt>
                <c:pt idx="3">
                  <c:v>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60-4029-9D23-C8D7D219D354}"/>
            </c:ext>
          </c:extLst>
        </c:ser>
        <c:ser>
          <c:idx val="1"/>
          <c:order val="1"/>
          <c:tx>
            <c:strRef>
              <c:f>Arkusz1!$C$7</c:f>
              <c:strCache>
                <c:ptCount val="1"/>
                <c:pt idx="0">
                  <c:v>ilość POŚ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194B8D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Arkusz1!$D$5:$G$5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Arkusz1!$D$7:$G$7</c:f>
              <c:numCache>
                <c:formatCode>General</c:formatCode>
                <c:ptCount val="4"/>
                <c:pt idx="0">
                  <c:v>16</c:v>
                </c:pt>
                <c:pt idx="1">
                  <c:v>17</c:v>
                </c:pt>
                <c:pt idx="2">
                  <c:v>23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60-4029-9D23-C8D7D219D3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0063936"/>
        <c:axId val="2006294272"/>
      </c:barChart>
      <c:catAx>
        <c:axId val="189006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06294272"/>
        <c:crosses val="autoZero"/>
        <c:auto val="1"/>
        <c:lblAlgn val="ctr"/>
        <c:lblOffset val="100"/>
        <c:noMultiLvlLbl val="0"/>
      </c:catAx>
      <c:valAx>
        <c:axId val="200629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9006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94B8D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7C413E9-9C00-4BA5-A44D-AE6EAAE4E4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558" cy="502676"/>
          </a:xfrm>
          <a:prstGeom prst="rect">
            <a:avLst/>
          </a:prstGeom>
        </p:spPr>
        <p:txBody>
          <a:bodyPr vert="horz" lIns="91634" tIns="45817" rIns="91634" bIns="4581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92C2691-0A3C-4275-9DB8-D643A1D214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8" y="2"/>
            <a:ext cx="2985558" cy="502676"/>
          </a:xfrm>
          <a:prstGeom prst="rect">
            <a:avLst/>
          </a:prstGeom>
        </p:spPr>
        <p:txBody>
          <a:bodyPr vert="horz" lIns="91634" tIns="45817" rIns="91634" bIns="45817" rtlCol="0"/>
          <a:lstStyle>
            <a:lvl1pPr algn="r">
              <a:defRPr sz="1200"/>
            </a:lvl1pPr>
          </a:lstStyle>
          <a:p>
            <a:fld id="{D31080C0-4B38-4A9C-A382-4E901B532CE9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185BBC-2278-4799-8555-28D91CE0D7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42"/>
            <a:ext cx="2985558" cy="502674"/>
          </a:xfrm>
          <a:prstGeom prst="rect">
            <a:avLst/>
          </a:prstGeom>
        </p:spPr>
        <p:txBody>
          <a:bodyPr vert="horz" lIns="91634" tIns="45817" rIns="91634" bIns="4581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5CA5095-216C-451B-9994-CF54A8D127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8" y="9516042"/>
            <a:ext cx="2985558" cy="502674"/>
          </a:xfrm>
          <a:prstGeom prst="rect">
            <a:avLst/>
          </a:prstGeom>
        </p:spPr>
        <p:txBody>
          <a:bodyPr vert="horz" lIns="91634" tIns="45817" rIns="91634" bIns="45817" rtlCol="0" anchor="b"/>
          <a:lstStyle>
            <a:lvl1pPr algn="r">
              <a:defRPr sz="1200"/>
            </a:lvl1pPr>
          </a:lstStyle>
          <a:p>
            <a:fld id="{474BB484-620B-49AF-B60E-02839F7282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11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558" cy="502676"/>
          </a:xfrm>
          <a:prstGeom prst="rect">
            <a:avLst/>
          </a:prstGeom>
        </p:spPr>
        <p:txBody>
          <a:bodyPr vert="horz" lIns="91634" tIns="45817" rIns="91634" bIns="4581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2598" y="2"/>
            <a:ext cx="2985558" cy="502676"/>
          </a:xfrm>
          <a:prstGeom prst="rect">
            <a:avLst/>
          </a:prstGeom>
        </p:spPr>
        <p:txBody>
          <a:bodyPr vert="horz" lIns="91634" tIns="45817" rIns="91634" bIns="45817" rtlCol="0"/>
          <a:lstStyle>
            <a:lvl1pPr algn="r">
              <a:defRPr sz="1200"/>
            </a:lvl1pPr>
          </a:lstStyle>
          <a:p>
            <a:fld id="{B35A8C0A-F51C-4775-ABC4-3EC37D6724AF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54125"/>
            <a:ext cx="6007100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34" tIns="45817" rIns="91634" bIns="45817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976" y="4821508"/>
            <a:ext cx="5511800" cy="3944868"/>
          </a:xfrm>
          <a:prstGeom prst="rect">
            <a:avLst/>
          </a:prstGeom>
        </p:spPr>
        <p:txBody>
          <a:bodyPr vert="horz" lIns="91634" tIns="45817" rIns="91634" bIns="45817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6042"/>
            <a:ext cx="2985558" cy="502674"/>
          </a:xfrm>
          <a:prstGeom prst="rect">
            <a:avLst/>
          </a:prstGeom>
        </p:spPr>
        <p:txBody>
          <a:bodyPr vert="horz" lIns="91634" tIns="45817" rIns="91634" bIns="4581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2598" y="9516042"/>
            <a:ext cx="2985558" cy="502674"/>
          </a:xfrm>
          <a:prstGeom prst="rect">
            <a:avLst/>
          </a:prstGeom>
        </p:spPr>
        <p:txBody>
          <a:bodyPr vert="horz" lIns="91634" tIns="45817" rIns="91634" bIns="45817" rtlCol="0" anchor="b"/>
          <a:lstStyle>
            <a:lvl1pPr algn="r">
              <a:defRPr sz="1200"/>
            </a:lvl1pPr>
          </a:lstStyle>
          <a:p>
            <a:fld id="{88F15ED2-E4E0-49B0-AD4E-46EC8D90EE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409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5C9CBF-C61F-47D2-93E5-0F3470A80E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08324" y="1752704"/>
            <a:ext cx="8383675" cy="658608"/>
          </a:xfrm>
          <a:prstGeom prst="rect">
            <a:avLst/>
          </a:prstGeom>
        </p:spPr>
        <p:txBody>
          <a:bodyPr anchor="b"/>
          <a:lstStyle>
            <a:lvl1pPr algn="ctr">
              <a:defRPr sz="4000" b="0">
                <a:latin typeface="Century Gothic" panose="020B0502020202020204" pitchFamily="34" charset="0"/>
              </a:defRPr>
            </a:lvl1pPr>
          </a:lstStyle>
          <a:p>
            <a:r>
              <a:rPr lang="pl-PL" dirty="0"/>
              <a:t>SOSNOWIECKIE WODOCIĄGI S.A.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5D125B-D446-460E-AC4C-197FCB90A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2735" y="2828315"/>
            <a:ext cx="8249264" cy="53788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906C6C7-F010-4B1C-9012-74F38E25065A}"/>
              </a:ext>
            </a:extLst>
          </p:cNvPr>
          <p:cNvSpPr/>
          <p:nvPr userDrawn="1"/>
        </p:nvSpPr>
        <p:spPr>
          <a:xfrm>
            <a:off x="3942735" y="2333981"/>
            <a:ext cx="8249265" cy="318936"/>
          </a:xfrm>
          <a:prstGeom prst="rect">
            <a:avLst/>
          </a:prstGeom>
          <a:solidFill>
            <a:srgbClr val="194B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36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12CF73EC-4A47-4C42-A811-4FEBB7A85FC6}"/>
              </a:ext>
            </a:extLst>
          </p:cNvPr>
          <p:cNvSpPr/>
          <p:nvPr userDrawn="1"/>
        </p:nvSpPr>
        <p:spPr>
          <a:xfrm>
            <a:off x="0" y="200203"/>
            <a:ext cx="6802734" cy="3716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D670DDC-29AB-4F40-BCA7-714D8A5B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0203"/>
            <a:ext cx="10285961" cy="398662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50A3C-DC47-4150-9575-478A3D7C2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4636"/>
            <a:ext cx="10515600" cy="5046253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9025157-EDE0-4C98-B23F-CA4AB59F5D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1204" y="569205"/>
            <a:ext cx="8260796" cy="206429"/>
          </a:xfrm>
          <a:prstGeom prst="rect">
            <a:avLst/>
          </a:prstGeom>
        </p:spPr>
      </p:pic>
      <p:sp>
        <p:nvSpPr>
          <p:cNvPr id="11" name="Symbol zastępczy numeru slajdu 6">
            <a:extLst>
              <a:ext uri="{FF2B5EF4-FFF2-40B4-BE49-F238E27FC236}">
                <a16:creationId xmlns:a16="http://schemas.microsoft.com/office/drawing/2014/main" id="{74CEFA43-F353-4AAD-B889-36D3BD8E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430" y="514487"/>
            <a:ext cx="390834" cy="295438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7A68EDF3-B4B9-47ED-8154-C5A01DC91542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128A8DF9-932F-4E67-AF3D-6D3CF5F3CE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28" y="181879"/>
            <a:ext cx="1498219" cy="30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5097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AE2723-3695-45C1-8438-73540F319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49002" y="453280"/>
            <a:ext cx="1635721" cy="3249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94B8D"/>
                </a:solidFill>
              </a:defRPr>
            </a:lvl1pPr>
          </a:lstStyle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5CD124-1713-424D-9AA1-79076799EE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7" y="1413817"/>
            <a:ext cx="5181600" cy="510348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511CC91-AE58-4910-9C50-DC14AD091234}"/>
              </a:ext>
            </a:extLst>
          </p:cNvPr>
          <p:cNvSpPr/>
          <p:nvPr userDrawn="1"/>
        </p:nvSpPr>
        <p:spPr>
          <a:xfrm>
            <a:off x="0" y="526970"/>
            <a:ext cx="3949002" cy="251282"/>
          </a:xfrm>
          <a:prstGeom prst="rect">
            <a:avLst/>
          </a:prstGeom>
          <a:solidFill>
            <a:srgbClr val="A3B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5F177937-D229-4A37-9E80-F21D59721EE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0" y="939201"/>
            <a:ext cx="8249264" cy="31366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4875F162-0C10-4996-8494-DC2674119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6120" y="222894"/>
            <a:ext cx="1494163" cy="30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52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8875CD-FAE3-4F35-85B7-D38211241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246" y="3068132"/>
            <a:ext cx="7285055" cy="97130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rPr lang="pl-PL" dirty="0"/>
              <a:t>DZIĘKUJĘ ZA UWAGĘ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2769C03-1CBD-4C09-B76B-636589B9AB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42233" y="4039438"/>
            <a:ext cx="9649767" cy="32921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7F6C60EC-BD65-494C-966B-A39CD0F83F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36" y="552523"/>
            <a:ext cx="2059696" cy="110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89F749-773E-4E36-B71B-9442C469B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30710"/>
            <a:ext cx="10515600" cy="5046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70036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194B8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94B8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94B8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94B8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94B8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94B8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D15E8401-CBC4-49D2-96DB-9D2B78338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2735" y="2828316"/>
            <a:ext cx="8249264" cy="1261876"/>
          </a:xfrm>
        </p:spPr>
        <p:txBody>
          <a:bodyPr>
            <a:noAutofit/>
          </a:bodyPr>
          <a:lstStyle/>
          <a:p>
            <a:pPr algn="l">
              <a:spcBef>
                <a:spcPts val="500"/>
              </a:spcBef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Rada Miejska w Sosnowcu</a:t>
            </a:r>
          </a:p>
          <a:p>
            <a:pPr algn="l">
              <a:spcBef>
                <a:spcPts val="500"/>
              </a:spcBef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Komisja Rewizyjna</a:t>
            </a:r>
          </a:p>
          <a:p>
            <a:pPr algn="l">
              <a:spcBef>
                <a:spcPts val="500"/>
              </a:spcBef>
            </a:pPr>
            <a:r>
              <a:rPr lang="pl-PL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Posiedzenie w dniu 14 kwietnia 2025</a:t>
            </a:r>
          </a:p>
          <a:p>
            <a:pPr algn="l">
              <a:spcBef>
                <a:spcPts val="500"/>
              </a:spcBef>
            </a:pPr>
            <a:endParaRPr lang="pl-PL" dirty="0">
              <a:latin typeface="Calibri" panose="020F0502020204030204" pitchFamily="34" charset="0"/>
            </a:endParaRPr>
          </a:p>
          <a:p>
            <a:pPr algn="l"/>
            <a:endParaRPr lang="pl-PL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BB7DB59E-52C5-4B4D-8FC5-511074E148C2}"/>
              </a:ext>
            </a:extLst>
          </p:cNvPr>
          <p:cNvSpPr/>
          <p:nvPr/>
        </p:nvSpPr>
        <p:spPr>
          <a:xfrm>
            <a:off x="3962400" y="2359742"/>
            <a:ext cx="8229600" cy="310814"/>
          </a:xfrm>
          <a:prstGeom prst="rect">
            <a:avLst/>
          </a:prstGeom>
          <a:solidFill>
            <a:srgbClr val="19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DE6FFC9-A139-48EA-9C10-F8F07407B0E4}"/>
              </a:ext>
            </a:extLst>
          </p:cNvPr>
          <p:cNvSpPr txBox="1"/>
          <p:nvPr/>
        </p:nvSpPr>
        <p:spPr>
          <a:xfrm>
            <a:off x="3962400" y="4247952"/>
            <a:ext cx="6678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194B8D"/>
                </a:solidFill>
              </a:rPr>
              <a:t>Działalność i sytuacja finansowa spółki w latach 2023-2024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79A980EB-A045-4D49-ADFB-71C9F4996E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89" y="663967"/>
            <a:ext cx="6126492" cy="126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4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6DEDE-D390-5735-F12E-F0100781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ZATRUDNIENIE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081B2D-A93A-3E0B-58C0-3DB3F1394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035" y="976072"/>
            <a:ext cx="10515600" cy="497351"/>
          </a:xfrm>
        </p:spPr>
        <p:txBody>
          <a:bodyPr/>
          <a:lstStyle/>
          <a:p>
            <a:r>
              <a:rPr lang="pl-PL" dirty="0"/>
              <a:t>Przeciętne zatrudnienie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7D80918-31AD-6041-4579-6D5AB827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10</a:t>
            </a:fld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987A748-304E-34F1-1A26-5FCFAA41E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41038"/>
              </p:ext>
            </p:extLst>
          </p:nvPr>
        </p:nvGraphicFramePr>
        <p:xfrm>
          <a:off x="1162663" y="1625713"/>
          <a:ext cx="7041769" cy="162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075">
                  <a:extLst>
                    <a:ext uri="{9D8B030D-6E8A-4147-A177-3AD203B41FA5}">
                      <a16:colId xmlns:a16="http://schemas.microsoft.com/office/drawing/2014/main" val="3865889181"/>
                    </a:ext>
                  </a:extLst>
                </a:gridCol>
                <a:gridCol w="1489810">
                  <a:extLst>
                    <a:ext uri="{9D8B030D-6E8A-4147-A177-3AD203B41FA5}">
                      <a16:colId xmlns:a16="http://schemas.microsoft.com/office/drawing/2014/main" val="1233703146"/>
                    </a:ext>
                  </a:extLst>
                </a:gridCol>
                <a:gridCol w="1760442">
                  <a:extLst>
                    <a:ext uri="{9D8B030D-6E8A-4147-A177-3AD203B41FA5}">
                      <a16:colId xmlns:a16="http://schemas.microsoft.com/office/drawing/2014/main" val="1113149739"/>
                    </a:ext>
                  </a:extLst>
                </a:gridCol>
                <a:gridCol w="1760442">
                  <a:extLst>
                    <a:ext uri="{9D8B030D-6E8A-4147-A177-3AD203B41FA5}">
                      <a16:colId xmlns:a16="http://schemas.microsoft.com/office/drawing/2014/main" val="3279062620"/>
                    </a:ext>
                  </a:extLst>
                </a:gridCol>
              </a:tblGrid>
              <a:tr h="75082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Wyszczególnienie</a:t>
                      </a:r>
                    </a:p>
                    <a:p>
                      <a:pPr algn="ctr"/>
                      <a:r>
                        <a:rPr lang="pl-PL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Ogółem liczba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Pracownicy umysłowi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Pracownicy fizyczni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772682"/>
                  </a:ext>
                </a:extLst>
              </a:tr>
              <a:tr h="435001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pl-PL" sz="1800" dirty="0">
                          <a:solidFill>
                            <a:srgbClr val="194B8D"/>
                          </a:solidFill>
                          <a:effectLst/>
                        </a:rPr>
                        <a:t>285,80</a:t>
                      </a:r>
                      <a:endParaRPr lang="pl-PL" sz="1800" dirty="0">
                        <a:solidFill>
                          <a:srgbClr val="194B8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pl-PL" sz="1800" dirty="0">
                          <a:solidFill>
                            <a:srgbClr val="194B8D"/>
                          </a:solidFill>
                          <a:effectLst/>
                        </a:rPr>
                        <a:t>142,91</a:t>
                      </a:r>
                      <a:endParaRPr lang="pl-PL" sz="1800" dirty="0">
                        <a:solidFill>
                          <a:srgbClr val="194B8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pl-PL" sz="1800" dirty="0">
                          <a:solidFill>
                            <a:srgbClr val="194B8D"/>
                          </a:solidFill>
                          <a:effectLst/>
                        </a:rPr>
                        <a:t>142,89</a:t>
                      </a:r>
                      <a:endParaRPr lang="pl-PL" sz="1800" dirty="0">
                        <a:solidFill>
                          <a:srgbClr val="194B8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1683404"/>
                  </a:ext>
                </a:extLst>
              </a:tr>
              <a:tr h="435001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pl-PL" sz="1800" dirty="0">
                          <a:solidFill>
                            <a:srgbClr val="194B8D"/>
                          </a:solidFill>
                          <a:effectLst/>
                        </a:rPr>
                        <a:t>285,40</a:t>
                      </a:r>
                      <a:endParaRPr lang="pl-PL" sz="1800" dirty="0">
                        <a:solidFill>
                          <a:srgbClr val="194B8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pl-PL" sz="1800" dirty="0">
                          <a:solidFill>
                            <a:srgbClr val="194B8D"/>
                          </a:solidFill>
                          <a:effectLst/>
                        </a:rPr>
                        <a:t>143,80</a:t>
                      </a:r>
                      <a:endParaRPr lang="pl-PL" sz="1800" dirty="0">
                        <a:solidFill>
                          <a:srgbClr val="194B8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pl-PL" sz="1800" dirty="0">
                          <a:solidFill>
                            <a:srgbClr val="194B8D"/>
                          </a:solidFill>
                          <a:effectLst/>
                        </a:rPr>
                        <a:t>141,60</a:t>
                      </a:r>
                      <a:endParaRPr lang="pl-PL" sz="1800" dirty="0">
                        <a:solidFill>
                          <a:srgbClr val="194B8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6375492"/>
                  </a:ext>
                </a:extLst>
              </a:tr>
            </a:tbl>
          </a:graphicData>
        </a:graphic>
      </p:graphicFrame>
      <p:sp>
        <p:nvSpPr>
          <p:cNvPr id="11" name="Symbol zastępczy zawartości 2">
            <a:extLst>
              <a:ext uri="{FF2B5EF4-FFF2-40B4-BE49-F238E27FC236}">
                <a16:creationId xmlns:a16="http://schemas.microsoft.com/office/drawing/2014/main" id="{18558D28-916A-AB75-775C-D6032A86E380}"/>
              </a:ext>
            </a:extLst>
          </p:cNvPr>
          <p:cNvSpPr txBox="1">
            <a:spLocks/>
          </p:cNvSpPr>
          <p:nvPr/>
        </p:nvSpPr>
        <p:spPr>
          <a:xfrm>
            <a:off x="838200" y="3358144"/>
            <a:ext cx="10515600" cy="497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D7B7575C-87E0-307D-D14A-5C257AD1A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50767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3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4EA544-4831-4D1E-FC3A-2F24554B9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300" dirty="0"/>
              <a:t>SAMOWYSTARCZALNOŚĆ ENERGETYCZNA OCZYSZCZALNI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7AEBF4-77E1-9252-3889-4EBC8349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6419A-2F45-7AEC-EB48-C10784F63761}"/>
              </a:ext>
            </a:extLst>
          </p:cNvPr>
          <p:cNvSpPr txBox="1">
            <a:spLocks/>
          </p:cNvSpPr>
          <p:nvPr/>
        </p:nvSpPr>
        <p:spPr>
          <a:xfrm>
            <a:off x="690716" y="1386348"/>
            <a:ext cx="10515600" cy="49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">
              <a:lnSpc>
                <a:spcPct val="120000"/>
              </a:lnSpc>
            </a:pPr>
            <a:r>
              <a:rPr lang="pl-PL" sz="3600" b="0" i="0" u="none" strike="noStrike" dirty="0">
                <a:effectLst/>
              </a:rPr>
              <a:t>Wskaźnik </a:t>
            </a:r>
            <a:r>
              <a:rPr lang="pl-PL" sz="3600" b="1" i="1" u="none" strike="noStrike" dirty="0">
                <a:effectLst/>
              </a:rPr>
              <a:t>samowystarczalności energetycznej</a:t>
            </a:r>
            <a:r>
              <a:rPr lang="pl-PL" sz="3600" b="0" i="0" u="none" strike="noStrike" dirty="0">
                <a:effectLst/>
              </a:rPr>
              <a:t> oczyszczalni ścieków Radocha II </a:t>
            </a:r>
            <a:r>
              <a:rPr lang="pl-PL" sz="3600" b="1" i="0" u="none" strike="noStrike" dirty="0">
                <a:effectLst/>
              </a:rPr>
              <a:t>w</a:t>
            </a:r>
            <a:r>
              <a:rPr lang="pl-PL" sz="3600" b="0" i="0" u="none" strike="noStrike" dirty="0">
                <a:effectLst/>
              </a:rPr>
              <a:t> </a:t>
            </a:r>
            <a:r>
              <a:rPr lang="pl-PL" sz="3600" b="1" i="0" u="none" strike="noStrike" dirty="0">
                <a:effectLst/>
              </a:rPr>
              <a:t>roku 2023</a:t>
            </a:r>
            <a:r>
              <a:rPr lang="pl-PL" sz="3600" b="0" i="0" u="none" strike="noStrike" dirty="0">
                <a:effectLst/>
              </a:rPr>
              <a:t> wyniósł </a:t>
            </a:r>
            <a:r>
              <a:rPr lang="pl-PL" sz="3600" b="1" i="0" u="none" strike="noStrike" dirty="0">
                <a:effectLst/>
              </a:rPr>
              <a:t>46,39%</a:t>
            </a:r>
          </a:p>
          <a:p>
            <a:pPr fontAlgn="b">
              <a:lnSpc>
                <a:spcPct val="120000"/>
              </a:lnSpc>
            </a:pPr>
            <a:r>
              <a:rPr lang="pl-PL" sz="3600" b="0" i="0" u="none" strike="noStrike" dirty="0">
                <a:effectLst/>
              </a:rPr>
              <a:t>Wskaźnik </a:t>
            </a:r>
            <a:r>
              <a:rPr lang="pl-PL" sz="3600" b="1" i="1" u="none" strike="noStrike" dirty="0">
                <a:effectLst/>
              </a:rPr>
              <a:t>samowystarczalności energetycznej</a:t>
            </a:r>
            <a:r>
              <a:rPr lang="pl-PL" sz="3600" b="0" i="0" u="none" strike="noStrike" dirty="0">
                <a:effectLst/>
              </a:rPr>
              <a:t> oczyszczalni ścieków Radocha II </a:t>
            </a:r>
            <a:r>
              <a:rPr lang="pl-PL" sz="3600" b="1" i="0" u="none" strike="noStrike" dirty="0">
                <a:effectLst/>
              </a:rPr>
              <a:t>w roku 2024</a:t>
            </a:r>
            <a:r>
              <a:rPr lang="pl-PL" sz="3600" b="0" i="0" u="none" strike="noStrike" dirty="0">
                <a:effectLst/>
              </a:rPr>
              <a:t> wyniósł </a:t>
            </a:r>
            <a:r>
              <a:rPr lang="pl-PL" sz="3600" b="1" i="0" u="none" strike="noStrike" dirty="0">
                <a:effectLst/>
              </a:rPr>
              <a:t>33,98%*</a:t>
            </a:r>
          </a:p>
          <a:p>
            <a:pPr fontAlgn="b"/>
            <a:endParaRPr lang="pl-PL" b="1" dirty="0"/>
          </a:p>
          <a:p>
            <a:pPr marL="0" indent="0" fontAlgn="b">
              <a:lnSpc>
                <a:spcPct val="110000"/>
              </a:lnSpc>
              <a:buNone/>
            </a:pPr>
            <a:r>
              <a:rPr lang="pl-PL" sz="2800" b="0" i="0" u="none" strike="noStrike" dirty="0">
                <a:effectLst/>
              </a:rPr>
              <a:t>* </a:t>
            </a:r>
            <a:r>
              <a:rPr lang="pl-PL" sz="3100" i="1" dirty="0"/>
              <a:t>W</a:t>
            </a:r>
            <a:r>
              <a:rPr lang="pl-PL" sz="3100" b="0" i="1" u="none" strike="noStrike" dirty="0">
                <a:effectLst/>
              </a:rPr>
              <a:t> roku 2024 wyprodukowano około 1 000 MWh energii mniej niż w roku 2023. Przyczyną takiego stanu rzeczy jest bezpośrednio realizacja inwestycji w zakresie wymiany zbiornika biogazu i praca na tymczasowym zbiorniku biogazu (o pojemności 200 m</a:t>
            </a:r>
            <a:r>
              <a:rPr lang="pl-PL" sz="3100" b="0" i="1" u="none" strike="noStrike" baseline="30000" dirty="0">
                <a:effectLst/>
              </a:rPr>
              <a:t>3</a:t>
            </a:r>
            <a:r>
              <a:rPr lang="pl-PL" sz="3100" b="0" i="1" u="none" strike="noStrike" dirty="0">
                <a:effectLst/>
              </a:rPr>
              <a:t>), która znacząco ograniczała możliwość pracy dwóch jednostek kogeneracyjnych jednocześnie.</a:t>
            </a:r>
          </a:p>
          <a:p>
            <a:pPr marL="0" indent="0" fontAlgn="b">
              <a:buNone/>
            </a:pPr>
            <a:endParaRPr lang="pl-PL" sz="28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fontAlgn="b"/>
            <a:endParaRPr lang="pl-PL" sz="2800" b="1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fontAlgn="b"/>
            <a:endParaRPr lang="pl-PL" sz="28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1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5D889-4BF3-4D43-1035-C8DA7E14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DZIAŁALNOŚĆ ZESPOŁU DS. GOSPODARKI ŚCIEKOWEJ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B9A5ABC-4D17-C377-4225-A4B4E1B2C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12</a:t>
            </a:fld>
            <a:endParaRPr lang="pl-PL" dirty="0"/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3C114767-6D9C-BB3A-550D-56E91AFCCE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4839"/>
              </p:ext>
            </p:extLst>
          </p:nvPr>
        </p:nvGraphicFramePr>
        <p:xfrm>
          <a:off x="838200" y="1144588"/>
          <a:ext cx="10515600" cy="504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2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0FDD0-F3E1-ACA5-FB17-0BAE3FA24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0202"/>
            <a:ext cx="10285961" cy="1049758"/>
          </a:xfrm>
        </p:spPr>
        <p:txBody>
          <a:bodyPr/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ZBIORNIKI BEZODPŁYWOWE</a:t>
            </a:r>
            <a:endParaRPr lang="pl-PL" sz="32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416454E-987D-D558-D560-F3E72EEF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13</a:t>
            </a:fld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EA6D9B9-0C1C-CE7C-F2ED-78423E702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087198"/>
              </p:ext>
            </p:extLst>
          </p:nvPr>
        </p:nvGraphicFramePr>
        <p:xfrm>
          <a:off x="1721874" y="809925"/>
          <a:ext cx="8748252" cy="4705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E6180D-7525-5BD2-EFBE-2867D3C8B233}"/>
              </a:ext>
            </a:extLst>
          </p:cNvPr>
          <p:cNvSpPr txBox="1">
            <a:spLocks/>
          </p:cNvSpPr>
          <p:nvPr/>
        </p:nvSpPr>
        <p:spPr>
          <a:xfrm>
            <a:off x="838200" y="5661091"/>
            <a:ext cx="10515600" cy="7739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pl-PL" dirty="0"/>
              <a:t>W efekcie przyłączania nieruchomości do sieci kanalizacyjnej spada liczba zbiorników bezodpływowych na obszarze Aglomeracji Sosnowiec.</a:t>
            </a:r>
          </a:p>
        </p:txBody>
      </p:sp>
    </p:spTree>
    <p:extLst>
      <p:ext uri="{BB962C8B-B14F-4D97-AF65-F5344CB8AC3E}">
        <p14:creationId xmlns:p14="http://schemas.microsoft.com/office/powerpoint/2010/main" val="394190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56D1A5-0654-E858-7C52-87B441C9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WINDYKACJA, ŚCIĄGALNOŚĆ ZOBOWIĄZAŃ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0DED03-057F-7699-0CAA-E11C4CBE3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948" y="1153155"/>
            <a:ext cx="10515600" cy="556345"/>
          </a:xfrm>
        </p:spPr>
        <p:txBody>
          <a:bodyPr/>
          <a:lstStyle/>
          <a:p>
            <a:r>
              <a:rPr lang="pl-PL" dirty="0"/>
              <a:t>Należności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07AF966-CBCD-C26E-8C55-0B6ED8C3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14</a:t>
            </a:fld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D702DDA-5587-51A2-05DD-F6DC68DAE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66122"/>
              </p:ext>
            </p:extLst>
          </p:nvPr>
        </p:nvGraphicFramePr>
        <p:xfrm>
          <a:off x="950452" y="1892950"/>
          <a:ext cx="804606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7354">
                  <a:extLst>
                    <a:ext uri="{9D8B030D-6E8A-4147-A177-3AD203B41FA5}">
                      <a16:colId xmlns:a16="http://schemas.microsoft.com/office/drawing/2014/main" val="2060962620"/>
                    </a:ext>
                  </a:extLst>
                </a:gridCol>
                <a:gridCol w="1907459">
                  <a:extLst>
                    <a:ext uri="{9D8B030D-6E8A-4147-A177-3AD203B41FA5}">
                      <a16:colId xmlns:a16="http://schemas.microsoft.com/office/drawing/2014/main" val="3554308384"/>
                    </a:ext>
                  </a:extLst>
                </a:gridCol>
                <a:gridCol w="2271250">
                  <a:extLst>
                    <a:ext uri="{9D8B030D-6E8A-4147-A177-3AD203B41FA5}">
                      <a16:colId xmlns:a16="http://schemas.microsoft.com/office/drawing/2014/main" val="4111759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31.12.2023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31.12.2024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0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ogólne zadłużenie z tytułu należności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4 081 072,81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5 582 601,84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8158025"/>
                  </a:ext>
                </a:extLst>
              </a:tr>
            </a:tbl>
          </a:graphicData>
        </a:graphic>
      </p:graphicFrame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3725A4EE-C40C-FD90-F738-8E41E81154D1}"/>
              </a:ext>
            </a:extLst>
          </p:cNvPr>
          <p:cNvSpPr txBox="1">
            <a:spLocks/>
          </p:cNvSpPr>
          <p:nvPr/>
        </p:nvSpPr>
        <p:spPr>
          <a:xfrm>
            <a:off x="725948" y="3150827"/>
            <a:ext cx="10515600" cy="556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94B8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Ściągalność należności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006F0EE1-E5C9-A6B3-18C3-A973A1721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83918"/>
              </p:ext>
            </p:extLst>
          </p:nvPr>
        </p:nvGraphicFramePr>
        <p:xfrm>
          <a:off x="950452" y="3934814"/>
          <a:ext cx="8127999" cy="226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767">
                  <a:extLst>
                    <a:ext uri="{9D8B030D-6E8A-4147-A177-3AD203B41FA5}">
                      <a16:colId xmlns:a16="http://schemas.microsoft.com/office/drawing/2014/main" val="3003328334"/>
                    </a:ext>
                  </a:extLst>
                </a:gridCol>
                <a:gridCol w="2278899">
                  <a:extLst>
                    <a:ext uri="{9D8B030D-6E8A-4147-A177-3AD203B41FA5}">
                      <a16:colId xmlns:a16="http://schemas.microsoft.com/office/drawing/2014/main" val="74038203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27196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Należności (sprzedaż i odsetki)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77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podmioty gospodarcze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122 925 377,37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133 336 632,72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77261"/>
                  </a:ext>
                </a:extLst>
              </a:tr>
              <a:tr h="406783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odbiorcy indywidualni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20 489 250,47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22 341 816,45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75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sprzedaż pozostała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2 460 350,47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2 145 341,93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3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194B8D"/>
                          </a:solidFill>
                        </a:rPr>
                        <a:t>razem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145 874 978,31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157 823 791,10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7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194B8D"/>
                          </a:solidFill>
                        </a:rPr>
                        <a:t>ściągalność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solidFill>
                            <a:srgbClr val="194B8D"/>
                          </a:solidFill>
                        </a:rPr>
                        <a:t>98,72%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solidFill>
                            <a:srgbClr val="194B8D"/>
                          </a:solidFill>
                        </a:rPr>
                        <a:t>99,54%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400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29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8898AD-212F-474B-B88A-30265B9F7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3743" y="3058300"/>
            <a:ext cx="7285055" cy="971306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61615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BC39F-35A8-4293-8207-B51524D1C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90" y="192182"/>
            <a:ext cx="10285961" cy="398662"/>
          </a:xfrm>
        </p:spPr>
        <p:txBody>
          <a:bodyPr/>
          <a:lstStyle/>
          <a:p>
            <a:r>
              <a:rPr lang="pl-PL" sz="2000" dirty="0"/>
              <a:t>PRZYCHODY ZE SPRZEDAŻY I KOSZTY DZIAŁANOŚCI OPERACYJNEJ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9A56BE0-45CB-4145-9233-2CF5B4A6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2</a:t>
            </a:fld>
            <a:endParaRPr lang="pl-PL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FC37122C-A751-7E0A-1186-DED5CE30D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14364"/>
              </p:ext>
            </p:extLst>
          </p:nvPr>
        </p:nvGraphicFramePr>
        <p:xfrm>
          <a:off x="1581474" y="1482906"/>
          <a:ext cx="8776677" cy="4298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800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52C4AC-8F00-440C-BB77-57371B216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0203"/>
            <a:ext cx="10285961" cy="409397"/>
          </a:xfrm>
        </p:spPr>
        <p:txBody>
          <a:bodyPr/>
          <a:lstStyle/>
          <a:p>
            <a:r>
              <a:rPr lang="pl-PL" sz="2000" dirty="0"/>
              <a:t> </a:t>
            </a:r>
            <a:r>
              <a:rPr lang="pl-PL" sz="1400" dirty="0"/>
              <a:t>STRUKTURA KOSZTÓW DZIAŁALNOŚCI OPERACYJNEJ</a:t>
            </a:r>
            <a:endParaRPr lang="pl-PL" sz="2000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8790EA7-8B86-4E83-A4BA-24CCF60ED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3</a:t>
            </a:fld>
            <a:endParaRPr lang="pl-PL" dirty="0"/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96A8F3C7-604D-1B3D-97C0-F36E39D7A82C}"/>
              </a:ext>
            </a:extLst>
          </p:cNvPr>
          <p:cNvGrpSpPr/>
          <p:nvPr/>
        </p:nvGrpSpPr>
        <p:grpSpPr>
          <a:xfrm>
            <a:off x="294968" y="1337186"/>
            <a:ext cx="13027741" cy="4689987"/>
            <a:chOff x="424015" y="1546199"/>
            <a:chExt cx="11767985" cy="3550937"/>
          </a:xfrm>
        </p:grpSpPr>
        <p:graphicFrame>
          <p:nvGraphicFramePr>
            <p:cNvPr id="3" name="Wykres 2">
              <a:extLst>
                <a:ext uri="{FF2B5EF4-FFF2-40B4-BE49-F238E27FC236}">
                  <a16:creationId xmlns:a16="http://schemas.microsoft.com/office/drawing/2014/main" id="{E6861B77-8089-C0CD-4EDA-2E329D6A4B7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01724199"/>
                </p:ext>
              </p:extLst>
            </p:nvPr>
          </p:nvGraphicFramePr>
          <p:xfrm>
            <a:off x="424015" y="1546199"/>
            <a:ext cx="6237467" cy="35509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" name="Wykres 3">
              <a:extLst>
                <a:ext uri="{FF2B5EF4-FFF2-40B4-BE49-F238E27FC236}">
                  <a16:creationId xmlns:a16="http://schemas.microsoft.com/office/drawing/2014/main" id="{836E65FD-DEFB-EF92-090E-8A16C7BD565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68343296"/>
                </p:ext>
              </p:extLst>
            </p:nvPr>
          </p:nvGraphicFramePr>
          <p:xfrm>
            <a:off x="5398618" y="1546199"/>
            <a:ext cx="6793382" cy="35509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6115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09B2B-3A1C-D99C-F856-4949BE22D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DYNAMIKA KOSZTÓW DZIAŁALNOŚCI OPERACYJNEJ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51140F-2577-F391-70B4-B9E2BAC81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4</a:t>
            </a:fld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3A30EFBA-FF8E-AF7F-1C89-6FA2132CB1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469499"/>
              </p:ext>
            </p:extLst>
          </p:nvPr>
        </p:nvGraphicFramePr>
        <p:xfrm>
          <a:off x="838200" y="1203582"/>
          <a:ext cx="10515600" cy="504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346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52C4AC-8F00-440C-BB77-57371B21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/>
              <a:t>NAKŁADY NA INWESTYCJE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8790EA7-8B86-4E83-A4BA-24CCF60ED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5</a:t>
            </a:fld>
            <a:endParaRPr lang="pl-PL" dirty="0"/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3631F839-B01E-5299-11D7-8935D76940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079726"/>
              </p:ext>
            </p:extLst>
          </p:nvPr>
        </p:nvGraphicFramePr>
        <p:xfrm>
          <a:off x="620662" y="2235969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687">
                  <a:extLst>
                    <a:ext uri="{9D8B030D-6E8A-4147-A177-3AD203B41FA5}">
                      <a16:colId xmlns:a16="http://schemas.microsoft.com/office/drawing/2014/main" val="3510445354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2104050307"/>
                    </a:ext>
                  </a:extLst>
                </a:gridCol>
                <a:gridCol w="2123767">
                  <a:extLst>
                    <a:ext uri="{9D8B030D-6E8A-4147-A177-3AD203B41FA5}">
                      <a16:colId xmlns:a16="http://schemas.microsoft.com/office/drawing/2014/main" val="3886523374"/>
                    </a:ext>
                  </a:extLst>
                </a:gridCol>
                <a:gridCol w="1986117">
                  <a:extLst>
                    <a:ext uri="{9D8B030D-6E8A-4147-A177-3AD203B41FA5}">
                      <a16:colId xmlns:a16="http://schemas.microsoft.com/office/drawing/2014/main" val="3379591919"/>
                    </a:ext>
                  </a:extLst>
                </a:gridCol>
                <a:gridCol w="2021758">
                  <a:extLst>
                    <a:ext uri="{9D8B030D-6E8A-4147-A177-3AD203B41FA5}">
                      <a16:colId xmlns:a16="http://schemas.microsoft.com/office/drawing/2014/main" val="235123466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pl-PL" dirty="0">
                        <a:latin typeface="Calibri (Tekst podstawowy)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>
                          <a:latin typeface="Calibri (Tekst podstawowy)"/>
                        </a:rPr>
                        <a:t>2023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>
                          <a:latin typeface="Calibri (Tekst podstawowy)"/>
                        </a:rPr>
                        <a:t>2024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9551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 err="1">
                          <a:solidFill>
                            <a:schemeClr val="bg1"/>
                          </a:solidFill>
                          <a:effectLst/>
                          <a:latin typeface="Calibri (Tekst podstawowy)"/>
                        </a:rPr>
                        <a:t>mb</a:t>
                      </a:r>
                      <a:endParaRPr lang="pl-PL" sz="2000" b="0" i="0" u="none" strike="noStrike" dirty="0">
                        <a:solidFill>
                          <a:schemeClr val="bg1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 anchorCtr="1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solidFill>
                            <a:schemeClr val="bg1"/>
                          </a:solidFill>
                          <a:effectLst/>
                          <a:latin typeface="Calibri (Tekst podstawowy)"/>
                        </a:rPr>
                        <a:t>tys. zł</a:t>
                      </a:r>
                      <a:endParaRPr lang="pl-PL" sz="2000" b="0" i="0" u="none" strike="noStrike" dirty="0">
                        <a:solidFill>
                          <a:schemeClr val="bg1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 anchorCtr="1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 err="1">
                          <a:solidFill>
                            <a:schemeClr val="bg1"/>
                          </a:solidFill>
                          <a:effectLst/>
                          <a:latin typeface="Calibri (Tekst podstawowy)"/>
                        </a:rPr>
                        <a:t>mb</a:t>
                      </a:r>
                      <a:endParaRPr lang="pl-PL" sz="2000" b="0" i="0" u="none" strike="noStrike" dirty="0">
                        <a:solidFill>
                          <a:schemeClr val="bg1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 anchorCtr="1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u="none" strike="noStrike" dirty="0">
                          <a:solidFill>
                            <a:schemeClr val="bg1"/>
                          </a:solidFill>
                          <a:effectLst/>
                          <a:latin typeface="Calibri (Tekst podstawowy)"/>
                        </a:rPr>
                        <a:t>tys. zł</a:t>
                      </a:r>
                      <a:endParaRPr lang="pl-PL" sz="2000" b="0" i="0" u="none" strike="noStrike" dirty="0">
                        <a:solidFill>
                          <a:schemeClr val="bg1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 anchorCtr="1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7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Sieć wodociągowa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11 474,61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12 385,01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2 857,35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4 966,40</a:t>
                      </a:r>
                      <a:endParaRPr lang="pl-PL" sz="1800" b="0" i="0" u="none" strike="noStrike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9250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Sieć kanalizacyjna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2 036,90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4 720,71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4 580,80</a:t>
                      </a:r>
                      <a:endParaRPr lang="pl-PL" sz="1800" b="0" i="0" u="none" strike="noStrike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8 932,39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0037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Oczyszczalnie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16 385,53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17 018,30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3238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Pozostałe działy 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720,83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2 181,56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124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Razem nakłady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34 212,08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solidFill>
                            <a:srgbClr val="194B8D"/>
                          </a:solidFill>
                          <a:effectLst/>
                          <a:latin typeface="Calibri (Tekst podstawowy)"/>
                        </a:rPr>
                        <a:t>33 098,65</a:t>
                      </a:r>
                      <a:endParaRPr lang="pl-PL" sz="1800" b="1" i="0" u="none" strike="noStrike" dirty="0">
                        <a:solidFill>
                          <a:srgbClr val="194B8D"/>
                        </a:solidFill>
                        <a:effectLst/>
                        <a:latin typeface="Calibri (Tekst podstawowy)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0160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06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87A0C6-69D9-85DA-06DC-B5AA6C7CA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KREDYTY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E385B7-80F0-1625-CD3E-2DD9A264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6</a:t>
            </a:fld>
            <a:endParaRPr lang="pl-PL" dirty="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16511D0-27BC-85EB-CB82-AF52F4088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918966"/>
              </p:ext>
            </p:extLst>
          </p:nvPr>
        </p:nvGraphicFramePr>
        <p:xfrm>
          <a:off x="291337" y="1938954"/>
          <a:ext cx="1142609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64">
                  <a:extLst>
                    <a:ext uri="{9D8B030D-6E8A-4147-A177-3AD203B41FA5}">
                      <a16:colId xmlns:a16="http://schemas.microsoft.com/office/drawing/2014/main" val="3606336246"/>
                    </a:ext>
                  </a:extLst>
                </a:gridCol>
                <a:gridCol w="3539613">
                  <a:extLst>
                    <a:ext uri="{9D8B030D-6E8A-4147-A177-3AD203B41FA5}">
                      <a16:colId xmlns:a16="http://schemas.microsoft.com/office/drawing/2014/main" val="3497204343"/>
                    </a:ext>
                  </a:extLst>
                </a:gridCol>
                <a:gridCol w="2477729">
                  <a:extLst>
                    <a:ext uri="{9D8B030D-6E8A-4147-A177-3AD203B41FA5}">
                      <a16:colId xmlns:a16="http://schemas.microsoft.com/office/drawing/2014/main" val="2861938097"/>
                    </a:ext>
                  </a:extLst>
                </a:gridCol>
                <a:gridCol w="2379407">
                  <a:extLst>
                    <a:ext uri="{9D8B030D-6E8A-4147-A177-3AD203B41FA5}">
                      <a16:colId xmlns:a16="http://schemas.microsoft.com/office/drawing/2014/main" val="1633042690"/>
                    </a:ext>
                  </a:extLst>
                </a:gridCol>
                <a:gridCol w="1581480">
                  <a:extLst>
                    <a:ext uri="{9D8B030D-6E8A-4147-A177-3AD203B41FA5}">
                      <a16:colId xmlns:a16="http://schemas.microsoft.com/office/drawing/2014/main" val="3645221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Umowa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Przeznaczenie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Saldo zadłużenia na dzień 31.12.2023 (w zł)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Saldo zadłużenia na dzień 31.12.2024 (w zł)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Ostateczny termin spłaty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755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RPWiK-48/FE/2014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i="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Wieloletniego Planu Rozwoju i Modernizacji Urządzeń Wodociągowych i Urządzeń Kanalizacyjnych na lata 2013-2015</a:t>
                      </a:r>
                      <a:endParaRPr lang="pl-PL" i="0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kern="1200" dirty="0">
                          <a:solidFill>
                            <a:srgbClr val="194B8D"/>
                          </a:solidFill>
                          <a:latin typeface="+mn-lt"/>
                          <a:ea typeface="+mn-ea"/>
                          <a:cs typeface="+mn-cs"/>
                        </a:rPr>
                        <a:t>13 789 841,92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kern="1200" dirty="0">
                          <a:solidFill>
                            <a:srgbClr val="194B8D"/>
                          </a:solidFill>
                          <a:latin typeface="+mn-lt"/>
                          <a:ea typeface="+mn-ea"/>
                          <a:cs typeface="+mn-cs"/>
                        </a:rPr>
                        <a:t>5 909 932,24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30.09.2025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035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60/EKA/2022</a:t>
                      </a:r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i="0" kern="1200" dirty="0">
                          <a:solidFill>
                            <a:srgbClr val="194B8D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Wybrane zadania zawarte w Wieloletnim Planie Rozwoju i Modernizacji Urządzeń Wodociągowych i Urządzeń Kanalizacyjnych na lata 2021-2026</a:t>
                      </a:r>
                      <a:endParaRPr lang="pl-PL" i="0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17 755 290,00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27 211 109,00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31.01.2030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936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38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58FFB1-8348-1D52-71A4-5040F3E7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 MAJĄTKOWY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E0F024-34ED-8128-4908-89815EE1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87" y="1811747"/>
            <a:ext cx="10515600" cy="5046253"/>
          </a:xfrm>
        </p:spPr>
        <p:txBody>
          <a:bodyPr/>
          <a:lstStyle/>
          <a:p>
            <a:r>
              <a:rPr lang="pl-PL" dirty="0"/>
              <a:t>Majątek trwały spółki (rzeczowe aktywa trwałe) wyniósł:                           552 501 006,33 zł w 2024r.</a:t>
            </a:r>
          </a:p>
          <a:p>
            <a:r>
              <a:rPr lang="pl-PL" dirty="0"/>
              <a:t>Na majątek w 2024r. składają się: </a:t>
            </a:r>
            <a:r>
              <a:rPr lang="pl-PL" b="1" dirty="0"/>
              <a:t>2</a:t>
            </a:r>
            <a:r>
              <a:rPr lang="pl-PL" dirty="0"/>
              <a:t> oczyszczalnie ścieków, </a:t>
            </a:r>
            <a:r>
              <a:rPr lang="pl-PL" b="1" dirty="0"/>
              <a:t>654,68</a:t>
            </a:r>
            <a:r>
              <a:rPr lang="pl-PL" dirty="0"/>
              <a:t> km sieci wodociągowej, </a:t>
            </a:r>
            <a:r>
              <a:rPr lang="pl-PL" b="1" dirty="0"/>
              <a:t>24</a:t>
            </a:r>
            <a:r>
              <a:rPr lang="pl-PL" dirty="0"/>
              <a:t> stacje hydroforowe, </a:t>
            </a:r>
            <a:r>
              <a:rPr lang="pl-PL" b="1" dirty="0"/>
              <a:t>496,43</a:t>
            </a:r>
            <a:r>
              <a:rPr lang="pl-PL" dirty="0"/>
              <a:t> km sieci kanalizacyjnej, </a:t>
            </a:r>
            <a:r>
              <a:rPr lang="pl-PL" b="1" dirty="0"/>
              <a:t>4</a:t>
            </a:r>
            <a:r>
              <a:rPr lang="pl-PL" dirty="0"/>
              <a:t> przepompownie ścieków, </a:t>
            </a:r>
            <a:r>
              <a:rPr lang="pl-PL" b="1" dirty="0"/>
              <a:t>24</a:t>
            </a:r>
            <a:r>
              <a:rPr lang="pl-PL" dirty="0"/>
              <a:t> tłocznie ścieków, </a:t>
            </a:r>
            <a:r>
              <a:rPr lang="pl-PL" b="1" dirty="0"/>
              <a:t>56</a:t>
            </a:r>
            <a:r>
              <a:rPr lang="pl-PL" dirty="0"/>
              <a:t> pojazdów oraz zaplecze pomocnicze – akredytowane laboratorium, stacja wodomierzowa, warsztaty mechaniczne i elektryczne, infrastruktura teleinformatyczna, budynki administracyjne.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AEF150D-2E31-76BC-1714-6260DB69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66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0DB1B0-0D04-5838-4172-0E43843E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SPRZEDAŻ W M</a:t>
            </a:r>
            <a:r>
              <a:rPr lang="pl-PL" baseline="30000" dirty="0"/>
              <a:t>3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FE10F3A-5C86-3019-7DA1-E5452906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8</a:t>
            </a:fld>
            <a:endParaRPr lang="pl-PL" dirty="0"/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16F62B92-9C6F-EE10-5666-A7057E8B3F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097069"/>
              </p:ext>
            </p:extLst>
          </p:nvPr>
        </p:nvGraphicFramePr>
        <p:xfrm>
          <a:off x="250722" y="3607338"/>
          <a:ext cx="11690555" cy="310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F65EE060-11EB-B46A-A29E-70C6226FF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666750"/>
              </p:ext>
            </p:extLst>
          </p:nvPr>
        </p:nvGraphicFramePr>
        <p:xfrm>
          <a:off x="410333" y="662206"/>
          <a:ext cx="11139949" cy="3106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530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D3FA43-31DC-12B5-612A-414238F78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TARYFY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F847BD-56B0-7120-D3C4-5789AAC14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3" y="1213462"/>
            <a:ext cx="10515600" cy="664499"/>
          </a:xfrm>
        </p:spPr>
        <p:txBody>
          <a:bodyPr/>
          <a:lstStyle/>
          <a:p>
            <a:r>
              <a:rPr lang="pl-PL" dirty="0"/>
              <a:t>Taryfy opłat za dostarczanie wody i odprowadzanie ścieków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AE6B95-28E6-2994-C6B8-E9B0F375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EDF3-B4B9-47ED-8154-C5A01DC91542}" type="slidenum">
              <a:rPr lang="pl-PL" smtClean="0"/>
              <a:pPr/>
              <a:t>9</a:t>
            </a:fld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825198C-B706-3BD3-E54F-382D40BE4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52953"/>
              </p:ext>
            </p:extLst>
          </p:nvPr>
        </p:nvGraphicFramePr>
        <p:xfrm>
          <a:off x="1811300" y="2033477"/>
          <a:ext cx="7825516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993">
                  <a:extLst>
                    <a:ext uri="{9D8B030D-6E8A-4147-A177-3AD203B41FA5}">
                      <a16:colId xmlns:a16="http://schemas.microsoft.com/office/drawing/2014/main" val="1238055094"/>
                    </a:ext>
                  </a:extLst>
                </a:gridCol>
                <a:gridCol w="1586523">
                  <a:extLst>
                    <a:ext uri="{9D8B030D-6E8A-4147-A177-3AD203B41FA5}">
                      <a16:colId xmlns:a16="http://schemas.microsoft.com/office/drawing/2014/main" val="3164519881"/>
                    </a:ext>
                  </a:extLst>
                </a:gridCol>
                <a:gridCol w="1664677">
                  <a:extLst>
                    <a:ext uri="{9D8B030D-6E8A-4147-A177-3AD203B41FA5}">
                      <a16:colId xmlns:a16="http://schemas.microsoft.com/office/drawing/2014/main" val="1643577626"/>
                    </a:ext>
                  </a:extLst>
                </a:gridCol>
                <a:gridCol w="1622323">
                  <a:extLst>
                    <a:ext uri="{9D8B030D-6E8A-4147-A177-3AD203B41FA5}">
                      <a16:colId xmlns:a16="http://schemas.microsoft.com/office/drawing/2014/main" val="4090793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cena netto za 1m</a:t>
                      </a:r>
                      <a:r>
                        <a:rPr lang="pl-PL" baseline="30000" dirty="0"/>
                        <a:t>3 </a:t>
                      </a:r>
                      <a:r>
                        <a:rPr lang="pl-PL" baseline="0" dirty="0"/>
                        <a:t>na dzień 31.12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6985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194B8D"/>
                          </a:solidFill>
                        </a:rPr>
                        <a:t>Sosnowieckie Wodociągi: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706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woda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7,20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7,58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7,85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558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ścieki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8,29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8,77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9,06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935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razem</a:t>
                      </a:r>
                    </a:p>
                  </a:txBody>
                  <a:tcP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15,49</a:t>
                      </a:r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16,35</a:t>
                      </a:r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16,91</a:t>
                      </a:r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29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194B8D"/>
                          </a:solidFill>
                        </a:rPr>
                        <a:t>średnia cena wg RZGW Gliwice: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9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woda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5,94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6,37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81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ścieki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9,68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10,61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0381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razem</a:t>
                      </a:r>
                    </a:p>
                  </a:txBody>
                  <a:tcP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15,62</a:t>
                      </a:r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rgbClr val="194B8D"/>
                          </a:solidFill>
                        </a:rPr>
                        <a:t>16,98</a:t>
                      </a:r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rgbClr val="194B8D"/>
                        </a:solidFill>
                      </a:endParaRPr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38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0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</TotalTime>
  <Words>579</Words>
  <Application>Microsoft Office PowerPoint</Application>
  <PresentationFormat>Panoramiczny</PresentationFormat>
  <Paragraphs>163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(Tekst podstawowy)</vt:lpstr>
      <vt:lpstr>Century Gothic</vt:lpstr>
      <vt:lpstr>Motyw pakietu Office</vt:lpstr>
      <vt:lpstr>Prezentacja programu PowerPoint</vt:lpstr>
      <vt:lpstr>PRZYCHODY ZE SPRZEDAŻY I KOSZTY DZIAŁANOŚCI OPERACYJNEJ</vt:lpstr>
      <vt:lpstr> STRUKTURA KOSZTÓW DZIAŁALNOŚCI OPERACYJNEJ</vt:lpstr>
      <vt:lpstr>DYNAMIKA KOSZTÓW DZIAŁALNOŚCI OPERACYJNEJ</vt:lpstr>
      <vt:lpstr>NAKŁADY NA INWESTYCJE</vt:lpstr>
      <vt:lpstr>KREDYTY</vt:lpstr>
      <vt:lpstr>STAN MAJĄTKOWY</vt:lpstr>
      <vt:lpstr>SPRZEDAŻ W M3</vt:lpstr>
      <vt:lpstr>TARYFY</vt:lpstr>
      <vt:lpstr>ZATRUDNIENIE</vt:lpstr>
      <vt:lpstr>SAMOWYSTARCZALNOŚĆ ENERGETYCZNA OCZYSZCZALNI </vt:lpstr>
      <vt:lpstr>DZIAŁALNOŚĆ ZESPOŁU DS. GOSPODARKI ŚCIEKOWEJ</vt:lpstr>
      <vt:lpstr>ZBIORNIKI BEZODPŁYWOWE</vt:lpstr>
      <vt:lpstr>WINDYKACJA, ŚCIĄGALNOŚĆ ZOBOWIĄZAŃ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SOSNOWIECKIE WODOCIĄGI S.A.</dc:title>
  <dc:creator>Michma</dc:creator>
  <cp:lastModifiedBy>Justyna Trela</cp:lastModifiedBy>
  <cp:revision>139</cp:revision>
  <cp:lastPrinted>2025-03-31T12:03:45Z</cp:lastPrinted>
  <dcterms:created xsi:type="dcterms:W3CDTF">2017-08-31T12:39:50Z</dcterms:created>
  <dcterms:modified xsi:type="dcterms:W3CDTF">2025-04-02T09:30:50Z</dcterms:modified>
</cp:coreProperties>
</file>