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4" r:id="rId1"/>
  </p:sldMasterIdLst>
  <p:notesMasterIdLst>
    <p:notesMasterId r:id="rId16"/>
  </p:notesMasterIdLst>
  <p:sldIdLst>
    <p:sldId id="256" r:id="rId2"/>
    <p:sldId id="335" r:id="rId3"/>
    <p:sldId id="332" r:id="rId4"/>
    <p:sldId id="333" r:id="rId5"/>
    <p:sldId id="322" r:id="rId6"/>
    <p:sldId id="328" r:id="rId7"/>
    <p:sldId id="329" r:id="rId8"/>
    <p:sldId id="336" r:id="rId9"/>
    <p:sldId id="331" r:id="rId10"/>
    <p:sldId id="334" r:id="rId11"/>
    <p:sldId id="338" r:id="rId12"/>
    <p:sldId id="339" r:id="rId13"/>
    <p:sldId id="341" r:id="rId14"/>
    <p:sldId id="34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9" autoAdjust="0"/>
    <p:restoredTop sz="95152" autoAdjust="0"/>
  </p:normalViewPr>
  <p:slideViewPr>
    <p:cSldViewPr snapToGrid="0" snapToObjects="1">
      <p:cViewPr varScale="1">
        <p:scale>
          <a:sx n="102" d="100"/>
          <a:sy n="102" d="100"/>
        </p:scale>
        <p:origin x="65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918CA-D92C-4084-A7DC-2C4C43E5FB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F5D85CF-6227-4F06-BC60-7A86A8836C48}">
      <dgm:prSet phldrT="[Tekst]"/>
      <dgm:spPr/>
      <dgm:t>
        <a:bodyPr/>
        <a:lstStyle/>
        <a:p>
          <a:r>
            <a:rPr lang="pl-PL" dirty="0">
              <a:solidFill>
                <a:schemeClr val="tx1"/>
              </a:solidFill>
            </a:rPr>
            <a:t>BASEN KĄPIELOWY</a:t>
          </a:r>
        </a:p>
      </dgm:t>
    </dgm:pt>
    <dgm:pt modelId="{BF9CDBE6-BE18-4C2E-85EA-F0F3FD26232C}" type="parTrans" cxnId="{B5EE0BF7-F37D-4061-BCBB-96830B94784E}">
      <dgm:prSet/>
      <dgm:spPr/>
      <dgm:t>
        <a:bodyPr/>
        <a:lstStyle/>
        <a:p>
          <a:endParaRPr lang="pl-PL"/>
        </a:p>
      </dgm:t>
    </dgm:pt>
    <dgm:pt modelId="{3F82EB2F-4D74-48CB-B3DC-9B666731D7F0}" type="sibTrans" cxnId="{B5EE0BF7-F37D-4061-BCBB-96830B94784E}">
      <dgm:prSet/>
      <dgm:spPr/>
      <dgm:t>
        <a:bodyPr/>
        <a:lstStyle/>
        <a:p>
          <a:endParaRPr lang="pl-PL"/>
        </a:p>
      </dgm:t>
    </dgm:pt>
    <dgm:pt modelId="{29C13027-09D0-4ECB-BE75-EFAF2F7DFF64}">
      <dgm:prSet phldrT="[Tekst]"/>
      <dgm:spPr/>
      <dgm:t>
        <a:bodyPr/>
        <a:lstStyle/>
        <a:p>
          <a:r>
            <a:rPr lang="pl-PL" dirty="0">
              <a:solidFill>
                <a:schemeClr val="tx1"/>
              </a:solidFill>
            </a:rPr>
            <a:t>POMOSTY</a:t>
          </a:r>
          <a:r>
            <a:rPr lang="pl-PL" dirty="0"/>
            <a:t> </a:t>
          </a:r>
          <a:r>
            <a:rPr lang="pl-PL" dirty="0">
              <a:solidFill>
                <a:schemeClr val="tx1"/>
              </a:solidFill>
            </a:rPr>
            <a:t>PŁYWAJĄCE</a:t>
          </a:r>
        </a:p>
      </dgm:t>
    </dgm:pt>
    <dgm:pt modelId="{EF2D53F9-F135-4CF0-AEC4-F30973E1921A}" type="parTrans" cxnId="{770407BB-6FCE-4D02-9A51-98F3130A8E92}">
      <dgm:prSet/>
      <dgm:spPr/>
      <dgm:t>
        <a:bodyPr/>
        <a:lstStyle/>
        <a:p>
          <a:endParaRPr lang="pl-PL"/>
        </a:p>
      </dgm:t>
    </dgm:pt>
    <dgm:pt modelId="{C3A98877-4B9F-4578-A200-BB7BE314ACBC}" type="sibTrans" cxnId="{770407BB-6FCE-4D02-9A51-98F3130A8E92}">
      <dgm:prSet/>
      <dgm:spPr/>
      <dgm:t>
        <a:bodyPr/>
        <a:lstStyle/>
        <a:p>
          <a:endParaRPr lang="pl-PL"/>
        </a:p>
      </dgm:t>
    </dgm:pt>
    <dgm:pt modelId="{110D1FD2-7443-4F8D-9124-8CD1660A0EB4}">
      <dgm:prSet phldrT="[Tekst]"/>
      <dgm:spPr/>
      <dgm:t>
        <a:bodyPr/>
        <a:lstStyle/>
        <a:p>
          <a:r>
            <a:rPr lang="pl-PL" dirty="0"/>
            <a:t>Powierzchnia ok. 150 m2</a:t>
          </a:r>
        </a:p>
      </dgm:t>
    </dgm:pt>
    <dgm:pt modelId="{D950B36F-CC2E-4F9E-9E36-B77E1C253B2C}" type="parTrans" cxnId="{0563348D-7F94-4681-B3EC-0D8950F0A594}">
      <dgm:prSet/>
      <dgm:spPr/>
      <dgm:t>
        <a:bodyPr/>
        <a:lstStyle/>
        <a:p>
          <a:endParaRPr lang="pl-PL"/>
        </a:p>
      </dgm:t>
    </dgm:pt>
    <dgm:pt modelId="{5FC81CB3-8891-4583-8EB1-0FE7C5E01822}" type="sibTrans" cxnId="{0563348D-7F94-4681-B3EC-0D8950F0A594}">
      <dgm:prSet/>
      <dgm:spPr/>
      <dgm:t>
        <a:bodyPr/>
        <a:lstStyle/>
        <a:p>
          <a:endParaRPr lang="pl-PL"/>
        </a:p>
      </dgm:t>
    </dgm:pt>
    <dgm:pt modelId="{8E12982A-E7BA-4E3A-8A55-B7A99882EA51}">
      <dgm:prSet phldrT="[Tekst]"/>
      <dgm:spPr/>
      <dgm:t>
        <a:bodyPr/>
        <a:lstStyle/>
        <a:p>
          <a:r>
            <a:rPr lang="pl-PL" dirty="0">
              <a:solidFill>
                <a:schemeClr val="tx1"/>
              </a:solidFill>
            </a:rPr>
            <a:t>BRODZIK</a:t>
          </a:r>
          <a:r>
            <a:rPr lang="pl-PL" dirty="0"/>
            <a:t> </a:t>
          </a:r>
          <a:r>
            <a:rPr lang="pl-PL" dirty="0">
              <a:solidFill>
                <a:schemeClr val="tx1"/>
              </a:solidFill>
            </a:rPr>
            <a:t>KĄPIELOWY</a:t>
          </a:r>
          <a:r>
            <a:rPr lang="pl-PL" dirty="0"/>
            <a:t> </a:t>
          </a:r>
        </a:p>
      </dgm:t>
    </dgm:pt>
    <dgm:pt modelId="{45C68267-A334-4EE2-8178-6C2C9270AFA9}" type="parTrans" cxnId="{24A81364-78CD-4B66-9A47-A4E3270C79C6}">
      <dgm:prSet/>
      <dgm:spPr/>
      <dgm:t>
        <a:bodyPr/>
        <a:lstStyle/>
        <a:p>
          <a:endParaRPr lang="pl-PL"/>
        </a:p>
      </dgm:t>
    </dgm:pt>
    <dgm:pt modelId="{28DE9AA6-72EA-4F20-81E3-8505EAD4D2AE}" type="sibTrans" cxnId="{24A81364-78CD-4B66-9A47-A4E3270C79C6}">
      <dgm:prSet/>
      <dgm:spPr/>
      <dgm:t>
        <a:bodyPr/>
        <a:lstStyle/>
        <a:p>
          <a:endParaRPr lang="pl-PL"/>
        </a:p>
      </dgm:t>
    </dgm:pt>
    <dgm:pt modelId="{E86078EA-E75D-4393-965B-A10271133B4F}">
      <dgm:prSet phldrT="[Tekst]"/>
      <dgm:spPr/>
      <dgm:t>
        <a:bodyPr/>
        <a:lstStyle/>
        <a:p>
          <a:r>
            <a:rPr lang="pl-PL" dirty="0"/>
            <a:t>Powierzchnia ok. 200 m2</a:t>
          </a:r>
        </a:p>
      </dgm:t>
    </dgm:pt>
    <dgm:pt modelId="{6B931ADD-9984-4130-8DD1-81835FF62AC9}" type="parTrans" cxnId="{854094AA-E630-479A-87B1-F5F35A71D62F}">
      <dgm:prSet/>
      <dgm:spPr/>
      <dgm:t>
        <a:bodyPr/>
        <a:lstStyle/>
        <a:p>
          <a:endParaRPr lang="pl-PL"/>
        </a:p>
      </dgm:t>
    </dgm:pt>
    <dgm:pt modelId="{2907593D-92BC-4E8D-B8C3-76F3B98B2BC0}" type="sibTrans" cxnId="{854094AA-E630-479A-87B1-F5F35A71D62F}">
      <dgm:prSet/>
      <dgm:spPr/>
      <dgm:t>
        <a:bodyPr/>
        <a:lstStyle/>
        <a:p>
          <a:endParaRPr lang="pl-PL"/>
        </a:p>
      </dgm:t>
    </dgm:pt>
    <dgm:pt modelId="{EECA7319-AA77-456F-B253-9011A074DAE3}">
      <dgm:prSet phldrT="[Tekst]"/>
      <dgm:spPr/>
      <dgm:t>
        <a:bodyPr/>
        <a:lstStyle/>
        <a:p>
          <a:r>
            <a:rPr lang="pl-PL" dirty="0"/>
            <a:t>Powierzchnia ok. 700 m2</a:t>
          </a:r>
        </a:p>
      </dgm:t>
    </dgm:pt>
    <dgm:pt modelId="{FA5DA9AE-0F3D-487C-911D-9624891934DF}" type="sibTrans" cxnId="{55DDD3D3-73D3-45A5-AE10-03B0B182911C}">
      <dgm:prSet/>
      <dgm:spPr/>
      <dgm:t>
        <a:bodyPr/>
        <a:lstStyle/>
        <a:p>
          <a:endParaRPr lang="pl-PL"/>
        </a:p>
      </dgm:t>
    </dgm:pt>
    <dgm:pt modelId="{A670777F-43D5-464A-81CA-7942BE7BE620}" type="parTrans" cxnId="{55DDD3D3-73D3-45A5-AE10-03B0B182911C}">
      <dgm:prSet/>
      <dgm:spPr/>
      <dgm:t>
        <a:bodyPr/>
        <a:lstStyle/>
        <a:p>
          <a:endParaRPr lang="pl-PL"/>
        </a:p>
      </dgm:t>
    </dgm:pt>
    <dgm:pt modelId="{61701046-B3B4-42E2-BCD9-6A6CEC9B748C}" type="pres">
      <dgm:prSet presAssocID="{307918CA-D92C-4084-A7DC-2C4C43E5FB8B}" presName="Name0" presStyleCnt="0">
        <dgm:presLayoutVars>
          <dgm:dir/>
          <dgm:animLvl val="lvl"/>
          <dgm:resizeHandles val="exact"/>
        </dgm:presLayoutVars>
      </dgm:prSet>
      <dgm:spPr/>
    </dgm:pt>
    <dgm:pt modelId="{F8617848-48D0-4939-A468-7C771764B8EE}" type="pres">
      <dgm:prSet presAssocID="{6F5D85CF-6227-4F06-BC60-7A86A8836C48}" presName="composite" presStyleCnt="0"/>
      <dgm:spPr/>
    </dgm:pt>
    <dgm:pt modelId="{F00AD1B8-A69B-4B53-A547-FDB8318F7BF8}" type="pres">
      <dgm:prSet presAssocID="{6F5D85CF-6227-4F06-BC60-7A86A8836C48}" presName="parTx" presStyleLbl="alignNode1" presStyleIdx="0" presStyleCnt="3" custLinFactX="400000" custLinFactY="-147279" custLinFactNeighborX="428817" custLinFactNeighborY="-200000">
        <dgm:presLayoutVars>
          <dgm:chMax val="0"/>
          <dgm:chPref val="0"/>
          <dgm:bulletEnabled val="1"/>
        </dgm:presLayoutVars>
      </dgm:prSet>
      <dgm:spPr/>
    </dgm:pt>
    <dgm:pt modelId="{1F35D7DE-B113-4B4C-BA78-E68020FCBD2A}" type="pres">
      <dgm:prSet presAssocID="{6F5D85CF-6227-4F06-BC60-7A86A8836C48}" presName="desTx" presStyleLbl="alignAccFollowNode1" presStyleIdx="0" presStyleCnt="3" custScaleY="93314" custLinFactX="100000" custLinFactY="-100000" custLinFactNeighborX="128103" custLinFactNeighborY="-177596">
        <dgm:presLayoutVars>
          <dgm:bulletEnabled val="1"/>
        </dgm:presLayoutVars>
      </dgm:prSet>
      <dgm:spPr/>
    </dgm:pt>
    <dgm:pt modelId="{76B99A46-BE3B-4FBE-A1E1-A6EAD496EFEA}" type="pres">
      <dgm:prSet presAssocID="{3F82EB2F-4D74-48CB-B3DC-9B666731D7F0}" presName="space" presStyleCnt="0"/>
      <dgm:spPr/>
    </dgm:pt>
    <dgm:pt modelId="{5CE19473-BFA2-4B14-AC46-EB0B0D3B1ADC}" type="pres">
      <dgm:prSet presAssocID="{29C13027-09D0-4ECB-BE75-EFAF2F7DFF64}" presName="composite" presStyleCnt="0"/>
      <dgm:spPr/>
    </dgm:pt>
    <dgm:pt modelId="{5321B7BB-0B4C-41B5-8B1D-6D9AFFADBAA2}" type="pres">
      <dgm:prSet presAssocID="{29C13027-09D0-4ECB-BE75-EFAF2F7DFF64}" presName="parTx" presStyleLbl="alignNode1" presStyleIdx="1" presStyleCnt="3" custLinFactNeighborX="-16608" custLinFactNeighborY="-34946">
        <dgm:presLayoutVars>
          <dgm:chMax val="0"/>
          <dgm:chPref val="0"/>
          <dgm:bulletEnabled val="1"/>
        </dgm:presLayoutVars>
      </dgm:prSet>
      <dgm:spPr/>
    </dgm:pt>
    <dgm:pt modelId="{34C906DF-03AB-44D6-A883-08578725C468}" type="pres">
      <dgm:prSet presAssocID="{29C13027-09D0-4ECB-BE75-EFAF2F7DFF64}" presName="desTx" presStyleLbl="alignAccFollowNode1" presStyleIdx="1" presStyleCnt="3" custScaleX="121031" custScaleY="101480" custLinFactY="-4098" custLinFactNeighborX="86578" custLinFactNeighborY="-100000">
        <dgm:presLayoutVars>
          <dgm:bulletEnabled val="1"/>
        </dgm:presLayoutVars>
      </dgm:prSet>
      <dgm:spPr/>
    </dgm:pt>
    <dgm:pt modelId="{B26E8A40-744A-44DD-A432-C32456C356E3}" type="pres">
      <dgm:prSet presAssocID="{C3A98877-4B9F-4578-A200-BB7BE314ACBC}" presName="space" presStyleCnt="0"/>
      <dgm:spPr/>
    </dgm:pt>
    <dgm:pt modelId="{65082C6B-A075-438D-AD9B-CD8A849770B7}" type="pres">
      <dgm:prSet presAssocID="{8E12982A-E7BA-4E3A-8A55-B7A99882EA51}" presName="composite" presStyleCnt="0"/>
      <dgm:spPr/>
    </dgm:pt>
    <dgm:pt modelId="{C820751E-B2F0-4B7A-8407-A4BF3F1CF51A}" type="pres">
      <dgm:prSet presAssocID="{8E12982A-E7BA-4E3A-8A55-B7A99882EA51}" presName="parTx" presStyleLbl="alignNode1" presStyleIdx="2" presStyleCnt="3" custLinFactX="-59835" custLinFactNeighborX="-100000" custLinFactNeighborY="99641">
        <dgm:presLayoutVars>
          <dgm:chMax val="0"/>
          <dgm:chPref val="0"/>
          <dgm:bulletEnabled val="1"/>
        </dgm:presLayoutVars>
      </dgm:prSet>
      <dgm:spPr/>
    </dgm:pt>
    <dgm:pt modelId="{E16ED285-EE52-4066-B5AA-E250D7DA7521}" type="pres">
      <dgm:prSet presAssocID="{8E12982A-E7BA-4E3A-8A55-B7A99882EA51}" presName="desTx" presStyleLbl="alignAccFollowNode1" presStyleIdx="2" presStyleCnt="3" custLinFactX="-45509" custLinFactNeighborX="-100000" custLinFactNeighborY="68104">
        <dgm:presLayoutVars>
          <dgm:bulletEnabled val="1"/>
        </dgm:presLayoutVars>
      </dgm:prSet>
      <dgm:spPr/>
    </dgm:pt>
  </dgm:ptLst>
  <dgm:cxnLst>
    <dgm:cxn modelId="{10ED9312-DE95-421E-A69E-4379AC79F97C}" type="presOf" srcId="{EECA7319-AA77-456F-B253-9011A074DAE3}" destId="{1F35D7DE-B113-4B4C-BA78-E68020FCBD2A}" srcOrd="0" destOrd="0" presId="urn:microsoft.com/office/officeart/2005/8/layout/hList1"/>
    <dgm:cxn modelId="{EC48131B-288B-4ABF-BCE1-A6317BC51A4E}" type="presOf" srcId="{8E12982A-E7BA-4E3A-8A55-B7A99882EA51}" destId="{C820751E-B2F0-4B7A-8407-A4BF3F1CF51A}" srcOrd="0" destOrd="0" presId="urn:microsoft.com/office/officeart/2005/8/layout/hList1"/>
    <dgm:cxn modelId="{27E45838-5D4D-4C9A-B096-6B3FB12DA816}" type="presOf" srcId="{E86078EA-E75D-4393-965B-A10271133B4F}" destId="{E16ED285-EE52-4066-B5AA-E250D7DA7521}" srcOrd="0" destOrd="0" presId="urn:microsoft.com/office/officeart/2005/8/layout/hList1"/>
    <dgm:cxn modelId="{24A81364-78CD-4B66-9A47-A4E3270C79C6}" srcId="{307918CA-D92C-4084-A7DC-2C4C43E5FB8B}" destId="{8E12982A-E7BA-4E3A-8A55-B7A99882EA51}" srcOrd="2" destOrd="0" parTransId="{45C68267-A334-4EE2-8178-6C2C9270AFA9}" sibTransId="{28DE9AA6-72EA-4F20-81E3-8505EAD4D2AE}"/>
    <dgm:cxn modelId="{3381C28C-B43D-45C8-BB3E-1414D162B873}" type="presOf" srcId="{110D1FD2-7443-4F8D-9124-8CD1660A0EB4}" destId="{34C906DF-03AB-44D6-A883-08578725C468}" srcOrd="0" destOrd="0" presId="urn:microsoft.com/office/officeart/2005/8/layout/hList1"/>
    <dgm:cxn modelId="{0563348D-7F94-4681-B3EC-0D8950F0A594}" srcId="{29C13027-09D0-4ECB-BE75-EFAF2F7DFF64}" destId="{110D1FD2-7443-4F8D-9124-8CD1660A0EB4}" srcOrd="0" destOrd="0" parTransId="{D950B36F-CC2E-4F9E-9E36-B77E1C253B2C}" sibTransId="{5FC81CB3-8891-4583-8EB1-0FE7C5E01822}"/>
    <dgm:cxn modelId="{854094AA-E630-479A-87B1-F5F35A71D62F}" srcId="{8E12982A-E7BA-4E3A-8A55-B7A99882EA51}" destId="{E86078EA-E75D-4393-965B-A10271133B4F}" srcOrd="0" destOrd="0" parTransId="{6B931ADD-9984-4130-8DD1-81835FF62AC9}" sibTransId="{2907593D-92BC-4E8D-B8C3-76F3B98B2BC0}"/>
    <dgm:cxn modelId="{123227B5-809C-4157-864A-94B054F2ED43}" type="presOf" srcId="{29C13027-09D0-4ECB-BE75-EFAF2F7DFF64}" destId="{5321B7BB-0B4C-41B5-8B1D-6D9AFFADBAA2}" srcOrd="0" destOrd="0" presId="urn:microsoft.com/office/officeart/2005/8/layout/hList1"/>
    <dgm:cxn modelId="{770407BB-6FCE-4D02-9A51-98F3130A8E92}" srcId="{307918CA-D92C-4084-A7DC-2C4C43E5FB8B}" destId="{29C13027-09D0-4ECB-BE75-EFAF2F7DFF64}" srcOrd="1" destOrd="0" parTransId="{EF2D53F9-F135-4CF0-AEC4-F30973E1921A}" sibTransId="{C3A98877-4B9F-4578-A200-BB7BE314ACBC}"/>
    <dgm:cxn modelId="{E56361CC-D0E5-4064-AB25-3C3179C51633}" type="presOf" srcId="{6F5D85CF-6227-4F06-BC60-7A86A8836C48}" destId="{F00AD1B8-A69B-4B53-A547-FDB8318F7BF8}" srcOrd="0" destOrd="0" presId="urn:microsoft.com/office/officeart/2005/8/layout/hList1"/>
    <dgm:cxn modelId="{0E1D49CE-7CE0-4E0C-9A00-1834691B7EB8}" type="presOf" srcId="{307918CA-D92C-4084-A7DC-2C4C43E5FB8B}" destId="{61701046-B3B4-42E2-BCD9-6A6CEC9B748C}" srcOrd="0" destOrd="0" presId="urn:microsoft.com/office/officeart/2005/8/layout/hList1"/>
    <dgm:cxn modelId="{55DDD3D3-73D3-45A5-AE10-03B0B182911C}" srcId="{6F5D85CF-6227-4F06-BC60-7A86A8836C48}" destId="{EECA7319-AA77-456F-B253-9011A074DAE3}" srcOrd="0" destOrd="0" parTransId="{A670777F-43D5-464A-81CA-7942BE7BE620}" sibTransId="{FA5DA9AE-0F3D-487C-911D-9624891934DF}"/>
    <dgm:cxn modelId="{B5EE0BF7-F37D-4061-BCBB-96830B94784E}" srcId="{307918CA-D92C-4084-A7DC-2C4C43E5FB8B}" destId="{6F5D85CF-6227-4F06-BC60-7A86A8836C48}" srcOrd="0" destOrd="0" parTransId="{BF9CDBE6-BE18-4C2E-85EA-F0F3FD26232C}" sibTransId="{3F82EB2F-4D74-48CB-B3DC-9B666731D7F0}"/>
    <dgm:cxn modelId="{71ADE55D-8C00-4164-B382-ED95D97E8507}" type="presParOf" srcId="{61701046-B3B4-42E2-BCD9-6A6CEC9B748C}" destId="{F8617848-48D0-4939-A468-7C771764B8EE}" srcOrd="0" destOrd="0" presId="urn:microsoft.com/office/officeart/2005/8/layout/hList1"/>
    <dgm:cxn modelId="{545803DD-6E51-4130-8C75-BF500E57964E}" type="presParOf" srcId="{F8617848-48D0-4939-A468-7C771764B8EE}" destId="{F00AD1B8-A69B-4B53-A547-FDB8318F7BF8}" srcOrd="0" destOrd="0" presId="urn:microsoft.com/office/officeart/2005/8/layout/hList1"/>
    <dgm:cxn modelId="{9D839422-45F5-42F8-B23A-C049A84FAC13}" type="presParOf" srcId="{F8617848-48D0-4939-A468-7C771764B8EE}" destId="{1F35D7DE-B113-4B4C-BA78-E68020FCBD2A}" srcOrd="1" destOrd="0" presId="urn:microsoft.com/office/officeart/2005/8/layout/hList1"/>
    <dgm:cxn modelId="{189CB103-4CD7-4F99-9402-98E4E6F6BE95}" type="presParOf" srcId="{61701046-B3B4-42E2-BCD9-6A6CEC9B748C}" destId="{76B99A46-BE3B-4FBE-A1E1-A6EAD496EFEA}" srcOrd="1" destOrd="0" presId="urn:microsoft.com/office/officeart/2005/8/layout/hList1"/>
    <dgm:cxn modelId="{39BBE890-901D-4285-87F2-337F45A27F09}" type="presParOf" srcId="{61701046-B3B4-42E2-BCD9-6A6CEC9B748C}" destId="{5CE19473-BFA2-4B14-AC46-EB0B0D3B1ADC}" srcOrd="2" destOrd="0" presId="urn:microsoft.com/office/officeart/2005/8/layout/hList1"/>
    <dgm:cxn modelId="{30D3E11D-C836-48B2-9DD7-C2124853AB06}" type="presParOf" srcId="{5CE19473-BFA2-4B14-AC46-EB0B0D3B1ADC}" destId="{5321B7BB-0B4C-41B5-8B1D-6D9AFFADBAA2}" srcOrd="0" destOrd="0" presId="urn:microsoft.com/office/officeart/2005/8/layout/hList1"/>
    <dgm:cxn modelId="{F42C90E8-24CF-490D-8892-77F173C502E0}" type="presParOf" srcId="{5CE19473-BFA2-4B14-AC46-EB0B0D3B1ADC}" destId="{34C906DF-03AB-44D6-A883-08578725C468}" srcOrd="1" destOrd="0" presId="urn:microsoft.com/office/officeart/2005/8/layout/hList1"/>
    <dgm:cxn modelId="{D7779F96-DD58-420E-B519-3CB6F224D4A1}" type="presParOf" srcId="{61701046-B3B4-42E2-BCD9-6A6CEC9B748C}" destId="{B26E8A40-744A-44DD-A432-C32456C356E3}" srcOrd="3" destOrd="0" presId="urn:microsoft.com/office/officeart/2005/8/layout/hList1"/>
    <dgm:cxn modelId="{D6D2350D-DC4B-45B0-B654-8A77ED9EA355}" type="presParOf" srcId="{61701046-B3B4-42E2-BCD9-6A6CEC9B748C}" destId="{65082C6B-A075-438D-AD9B-CD8A849770B7}" srcOrd="4" destOrd="0" presId="urn:microsoft.com/office/officeart/2005/8/layout/hList1"/>
    <dgm:cxn modelId="{23DE5EF8-947B-4E46-8DAC-887AC4560941}" type="presParOf" srcId="{65082C6B-A075-438D-AD9B-CD8A849770B7}" destId="{C820751E-B2F0-4B7A-8407-A4BF3F1CF51A}" srcOrd="0" destOrd="0" presId="urn:microsoft.com/office/officeart/2005/8/layout/hList1"/>
    <dgm:cxn modelId="{FC45BBF6-3C9A-405D-A1B3-F4C02FE0FC1B}" type="presParOf" srcId="{65082C6B-A075-438D-AD9B-CD8A849770B7}" destId="{E16ED285-EE52-4066-B5AA-E250D7DA75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AD1B8-A69B-4B53-A547-FDB8318F7BF8}">
      <dsp:nvSpPr>
        <dsp:cNvPr id="0" name=""/>
        <dsp:cNvSpPr/>
      </dsp:nvSpPr>
      <dsp:spPr>
        <a:xfrm>
          <a:off x="2708954" y="410574"/>
          <a:ext cx="1085805" cy="417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</a:rPr>
            <a:t>BASEN KĄPIELOWY</a:t>
          </a:r>
        </a:p>
      </dsp:txBody>
      <dsp:txXfrm>
        <a:off x="2708954" y="410574"/>
        <a:ext cx="1085805" cy="417686"/>
      </dsp:txXfrm>
    </dsp:sp>
    <dsp:sp modelId="{1F35D7DE-B113-4B4C-BA78-E68020FCBD2A}">
      <dsp:nvSpPr>
        <dsp:cNvPr id="0" name=""/>
        <dsp:cNvSpPr/>
      </dsp:nvSpPr>
      <dsp:spPr>
        <a:xfrm>
          <a:off x="2479235" y="833376"/>
          <a:ext cx="1085805" cy="4918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Powierzchnia ok. 700 m2</a:t>
          </a:r>
        </a:p>
      </dsp:txBody>
      <dsp:txXfrm>
        <a:off x="2479235" y="833376"/>
        <a:ext cx="1085805" cy="491802"/>
      </dsp:txXfrm>
    </dsp:sp>
    <dsp:sp modelId="{5321B7BB-0B4C-41B5-8B1D-6D9AFFADBAA2}">
      <dsp:nvSpPr>
        <dsp:cNvPr id="0" name=""/>
        <dsp:cNvSpPr/>
      </dsp:nvSpPr>
      <dsp:spPr>
        <a:xfrm>
          <a:off x="1174146" y="1704388"/>
          <a:ext cx="1085805" cy="417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</a:rPr>
            <a:t>POMOSTY</a:t>
          </a:r>
          <a:r>
            <a:rPr lang="pl-PL" sz="1200" kern="1200" dirty="0"/>
            <a:t> </a:t>
          </a:r>
          <a:r>
            <a:rPr lang="pl-PL" sz="1200" kern="1200" dirty="0">
              <a:solidFill>
                <a:schemeClr val="tx1"/>
              </a:solidFill>
            </a:rPr>
            <a:t>PŁYWAJĄCE</a:t>
          </a:r>
        </a:p>
      </dsp:txBody>
      <dsp:txXfrm>
        <a:off x="1174146" y="1704388"/>
        <a:ext cx="1085805" cy="417686"/>
      </dsp:txXfrm>
    </dsp:sp>
    <dsp:sp modelId="{34C906DF-03AB-44D6-A883-08578725C468}">
      <dsp:nvSpPr>
        <dsp:cNvPr id="0" name=""/>
        <dsp:cNvSpPr/>
      </dsp:nvSpPr>
      <dsp:spPr>
        <a:xfrm>
          <a:off x="2180368" y="1715501"/>
          <a:ext cx="1314161" cy="534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Powierzchnia ok. 150 m2</a:t>
          </a:r>
        </a:p>
      </dsp:txBody>
      <dsp:txXfrm>
        <a:off x="2180368" y="1715501"/>
        <a:ext cx="1314161" cy="534840"/>
      </dsp:txXfrm>
    </dsp:sp>
    <dsp:sp modelId="{C820751E-B2F0-4B7A-8407-A4BF3F1CF51A}">
      <dsp:nvSpPr>
        <dsp:cNvPr id="0" name=""/>
        <dsp:cNvSpPr/>
      </dsp:nvSpPr>
      <dsp:spPr>
        <a:xfrm>
          <a:off x="970976" y="2268490"/>
          <a:ext cx="1085805" cy="417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</a:rPr>
            <a:t>BRODZIK</a:t>
          </a:r>
          <a:r>
            <a:rPr lang="pl-PL" sz="1200" kern="1200" dirty="0"/>
            <a:t> </a:t>
          </a:r>
          <a:r>
            <a:rPr lang="pl-PL" sz="1200" kern="1200" dirty="0">
              <a:solidFill>
                <a:schemeClr val="tx1"/>
              </a:solidFill>
            </a:rPr>
            <a:t>KĄPIELOWY</a:t>
          </a:r>
          <a:r>
            <a:rPr lang="pl-PL" sz="1200" kern="1200" dirty="0"/>
            <a:t> </a:t>
          </a:r>
        </a:p>
      </dsp:txBody>
      <dsp:txXfrm>
        <a:off x="970976" y="2268490"/>
        <a:ext cx="1085805" cy="417686"/>
      </dsp:txXfrm>
    </dsp:sp>
    <dsp:sp modelId="{E16ED285-EE52-4066-B5AA-E250D7DA7521}">
      <dsp:nvSpPr>
        <dsp:cNvPr id="0" name=""/>
        <dsp:cNvSpPr/>
      </dsp:nvSpPr>
      <dsp:spPr>
        <a:xfrm>
          <a:off x="1126528" y="2628925"/>
          <a:ext cx="1085805" cy="527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Powierzchnia ok. 200 m2</a:t>
          </a:r>
        </a:p>
      </dsp:txBody>
      <dsp:txXfrm>
        <a:off x="1126528" y="2628925"/>
        <a:ext cx="1085805" cy="52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8B957-B970-4BF5-B8E2-BB7414D7982D}" type="datetimeFigureOut">
              <a:rPr lang="pl-PL" smtClean="0"/>
              <a:t>21.08.2024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77CEB-5F1E-4730-B677-DC5639A5B5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52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18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2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1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0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6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0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469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0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3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16C4C9A-3960-41CF-A4E9-2A8FB932454B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5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A3678B-E037-BC6C-13A3-DE12ACED9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199" y="1093447"/>
            <a:ext cx="8991600" cy="276417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l-PL" sz="2800" b="1" dirty="0"/>
              <a:t>Zbiorniki wodne na terenie Sosnowca - </a:t>
            </a:r>
            <a:r>
              <a:rPr lang="pl-PL" sz="2800" b="1" dirty="0" err="1"/>
              <a:t>balaton</a:t>
            </a:r>
            <a:r>
              <a:rPr lang="pl-PL" sz="2800" b="1" dirty="0"/>
              <a:t>.  </a:t>
            </a:r>
            <a:br>
              <a:rPr lang="pl-PL" b="1" dirty="0"/>
            </a:br>
            <a:br>
              <a:rPr lang="pl-PL" b="1" dirty="0"/>
            </a:br>
            <a:r>
              <a:rPr lang="pl-PL" sz="1800" b="1" dirty="0"/>
              <a:t>Komisja rozwoju miasta i ochrony środowiska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B0D485-05B1-943D-43AD-9EC033C6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08" y="4352544"/>
            <a:ext cx="3280381" cy="123989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71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97" y="768096"/>
            <a:ext cx="4813282" cy="490488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/>
              <a:t>Perspektywy rozwoju</a:t>
            </a:r>
            <a:br>
              <a:rPr lang="pl-PL" sz="3200" b="1" dirty="0"/>
            </a:br>
            <a:r>
              <a:rPr lang="pl-PL" sz="3200" b="1" dirty="0"/>
              <a:t>Balaton reaktywacja: etap III</a:t>
            </a:r>
            <a:br>
              <a:rPr lang="pl-PL" sz="3200" b="1" dirty="0"/>
            </a:br>
            <a:r>
              <a:rPr lang="pl-PL" sz="3200" b="1" dirty="0"/>
              <a:t>(w II OBECNIE ANALIZOWANYCH  WARIANTACH)</a:t>
            </a:r>
            <a:endParaRPr lang="pl-PL" sz="2400" b="1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B5B5D175-7912-E9B5-6828-D392BAC86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1797" y="1833407"/>
            <a:ext cx="4704407" cy="3191186"/>
          </a:xfrm>
        </p:spPr>
      </p:pic>
    </p:spTree>
    <p:extLst>
      <p:ext uri="{BB962C8B-B14F-4D97-AF65-F5344CB8AC3E}">
        <p14:creationId xmlns:p14="http://schemas.microsoft.com/office/powerpoint/2010/main" val="288581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8D8C678-B7AE-DB1F-98F0-CDE909A8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212848"/>
            <a:ext cx="4270248" cy="930402"/>
          </a:xfr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500" b="1" i="0" u="none" strike="noStrike" kern="1200" cap="all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zakres robót przewidziany do realizacji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500" b="1" spc="200" dirty="0">
                <a:solidFill>
                  <a:prstClr val="black">
                    <a:lumMod val="85000"/>
                    <a:lumOff val="15000"/>
                  </a:prstClr>
                </a:solidFill>
                <a:latin typeface="Gill Sans MT" panose="020B0502020104020203"/>
              </a:rPr>
              <a:t>(Wariant 1)</a:t>
            </a:r>
            <a:endParaRPr kumimoji="0" lang="pl-PL" sz="2500" b="1" i="0" u="none" strike="noStrike" kern="1200" cap="all" spc="2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all" spc="10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88AC4-16D1-1A68-B907-ADBF944A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3385566"/>
          </a:xfrm>
        </p:spPr>
        <p:txBody>
          <a:bodyPr>
            <a:normAutofit/>
          </a:bodyPr>
          <a:lstStyle/>
          <a:p>
            <a:r>
              <a:rPr lang="pl-PL" dirty="0"/>
              <a:t>Planowany zakres do realizacji będzie obejmował:</a:t>
            </a:r>
          </a:p>
          <a:p>
            <a:r>
              <a:rPr lang="pl-PL" dirty="0"/>
              <a:t>Oczyszczenie zbiornika z osadów przy użyciu preparatów biologicznych (bezpiecznych dla Ichtiofauny, bez spuszczania wody ze zbiornika) </a:t>
            </a:r>
          </a:p>
          <a:p>
            <a:r>
              <a:rPr lang="pl-PL" dirty="0"/>
              <a:t>Utworzenie plaży kąpielowej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BBC9-F461-F33E-FB5C-4B716F5DA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38911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Zakwity oraz zamulenie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B898DE4-7F43-F537-F739-2B7EBBE96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0437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Balaton reaktywacja ETAP 1II</a:t>
            </a:r>
            <a:endParaRPr lang="pl-PL" sz="2000" b="1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CDEC1AF-EFB9-F126-C316-B2C2449B23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82410" y="3143250"/>
            <a:ext cx="3765867" cy="2597150"/>
          </a:xfrm>
        </p:spPr>
      </p:pic>
    </p:spTree>
    <p:extLst>
      <p:ext uri="{BB962C8B-B14F-4D97-AF65-F5344CB8AC3E}">
        <p14:creationId xmlns:p14="http://schemas.microsoft.com/office/powerpoint/2010/main" val="78769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8D8C678-B7AE-DB1F-98F0-CDE909A8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152651"/>
            <a:ext cx="4270248" cy="644862"/>
          </a:xfr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300" b="1" i="0" u="none" strike="noStrike" kern="1200" cap="all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zakres robót przewidziany do realizacji</a:t>
            </a:r>
            <a:endParaRPr kumimoji="0" lang="pl-PL" sz="1800" b="1" i="0" u="none" strike="noStrike" kern="1200" cap="all" spc="10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88AC4-16D1-1A68-B907-ADBF944A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1140" y="3152394"/>
            <a:ext cx="3875532" cy="338556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Etap III zadania o szacowanej wartości: </a:t>
            </a:r>
          </a:p>
          <a:p>
            <a:r>
              <a:rPr lang="pl-PL" dirty="0"/>
              <a:t> 1 Kąpielisko z strefą buforową:</a:t>
            </a:r>
          </a:p>
          <a:p>
            <a:r>
              <a:rPr lang="pl-PL" dirty="0"/>
              <a:t>Koszt </a:t>
            </a:r>
            <a:r>
              <a:rPr lang="pl-PL" dirty="0" err="1"/>
              <a:t>bioremediacji</a:t>
            </a:r>
            <a:r>
              <a:rPr lang="pl-PL" dirty="0"/>
              <a:t> w 2024 r.                                       -135 000,00 zł brutto </a:t>
            </a:r>
          </a:p>
          <a:p>
            <a:r>
              <a:rPr lang="pl-PL" dirty="0"/>
              <a:t>Koszt </a:t>
            </a:r>
            <a:r>
              <a:rPr lang="pl-PL" dirty="0" err="1"/>
              <a:t>bioremediacji</a:t>
            </a:r>
            <a:r>
              <a:rPr lang="pl-PL" dirty="0"/>
              <a:t> w 2025 r.                                    -135 000,00 zł brutto  </a:t>
            </a:r>
          </a:p>
          <a:p>
            <a:r>
              <a:rPr lang="pl-PL" dirty="0"/>
              <a:t>Całość zbiornika:</a:t>
            </a:r>
          </a:p>
          <a:p>
            <a:r>
              <a:rPr lang="pl-PL" dirty="0"/>
              <a:t>Koszt </a:t>
            </a:r>
            <a:r>
              <a:rPr lang="pl-PL" dirty="0" err="1"/>
              <a:t>bioremediacji</a:t>
            </a:r>
            <a:r>
              <a:rPr lang="pl-PL" dirty="0"/>
              <a:t> w 2024 r.                                       - 529 200,00 zł brutto </a:t>
            </a:r>
          </a:p>
          <a:p>
            <a:r>
              <a:rPr lang="pl-PL" dirty="0"/>
              <a:t>Koszt </a:t>
            </a:r>
            <a:r>
              <a:rPr lang="pl-PL" dirty="0" err="1"/>
              <a:t>bioremediacji</a:t>
            </a:r>
            <a:r>
              <a:rPr lang="pl-PL" dirty="0"/>
              <a:t> w 2025 r.                                      - 529 200,00 zł brutto  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BBC9-F461-F33E-FB5C-4B716F5DA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38911"/>
          </a:xfrm>
        </p:spPr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Potencjalne lokalizacje kąpieliska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B898DE4-7F43-F537-F739-2B7EBBE96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0437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Balaton reaktywacja ETAP 1II</a:t>
            </a:r>
            <a:endParaRPr lang="pl-PL" sz="2000" b="1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A6F64F0-6356-E63F-E089-E5B5DCDC75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02992" y="3143250"/>
            <a:ext cx="3524703" cy="2597150"/>
          </a:xfrm>
        </p:spPr>
      </p:pic>
    </p:spTree>
    <p:extLst>
      <p:ext uri="{BB962C8B-B14F-4D97-AF65-F5344CB8AC3E}">
        <p14:creationId xmlns:p14="http://schemas.microsoft.com/office/powerpoint/2010/main" val="254727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8D8C678-B7AE-DB1F-98F0-CDE909A8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152650"/>
            <a:ext cx="4270248" cy="800861"/>
          </a:xfr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300" b="1" i="0" u="none" strike="noStrike" kern="1200" cap="all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zakres robót przewidziany do realizacji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300" b="1" spc="200" dirty="0">
                <a:solidFill>
                  <a:prstClr val="black">
                    <a:lumMod val="85000"/>
                    <a:lumOff val="15000"/>
                  </a:prstClr>
                </a:solidFill>
                <a:latin typeface="Gill Sans MT" panose="020B0502020104020203"/>
              </a:rPr>
              <a:t>(wariant ii)</a:t>
            </a:r>
            <a:endParaRPr kumimoji="0" lang="pl-PL" sz="1800" b="1" i="0" u="none" strike="noStrike" kern="1200" cap="all" spc="10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88AC4-16D1-1A68-B907-ADBF944A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3385566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Planowany zakres do realizacji będzie obejmował:</a:t>
            </a:r>
          </a:p>
          <a:p>
            <a:r>
              <a:rPr lang="pl-PL" dirty="0"/>
              <a:t>Wykonanie dwóch pływających basenów kąpielowych (zgodnie z rysunkiem koncepcyjnym) z podwieszanym dnem.</a:t>
            </a:r>
          </a:p>
          <a:p>
            <a:r>
              <a:rPr lang="pl-PL" dirty="0"/>
              <a:t>Wykorzystują one zastosowanie pomostów pływających o konstrukcji stalowej lub drewnianej, opartych na pływakach siatkobetonowych lub z tworzywa sztucznego. Cechą szczególną basenów jest fakt, iż baseny kąpielowe mogą tworzyć system basenów o różnych głębokościach: zarówno dla umiejących pływać, jak i dla tych,                       co nie umieją.</a:t>
            </a:r>
          </a:p>
          <a:p>
            <a:r>
              <a:rPr lang="pl-PL" dirty="0"/>
              <a:t>Trwa szacowanie kosztów inwestycji.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BBC9-F461-F33E-FB5C-4B716F5DA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38911"/>
          </a:xfrm>
        </p:spPr>
        <p:txBody>
          <a:bodyPr>
            <a:normAutofit fontScale="700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Rysunek koncepcyjny w przybliżeniu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B898DE4-7F43-F537-F739-2B7EBBE96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0437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Balaton reaktywacja ETAP 1II</a:t>
            </a:r>
            <a:endParaRPr lang="pl-PL" sz="2000" b="1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1590E54-0066-C40F-98A9-E935BA6E6A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16200000">
            <a:off x="6710280" y="2645809"/>
            <a:ext cx="3526324" cy="3885697"/>
          </a:xfrm>
        </p:spPr>
      </p:pic>
    </p:spTree>
    <p:extLst>
      <p:ext uri="{BB962C8B-B14F-4D97-AF65-F5344CB8AC3E}">
        <p14:creationId xmlns:p14="http://schemas.microsoft.com/office/powerpoint/2010/main" val="157375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8912"/>
            <a:ext cx="7729728" cy="123444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b="1" dirty="0"/>
              <a:t>BALATON REAKTYWACJA, ETAP III</a:t>
            </a:r>
            <a:endParaRPr lang="pl-PL" sz="2000" b="1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FDB78CB-087F-D79D-A1C9-80C9A448A6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16200000">
            <a:off x="3707226" y="1448653"/>
            <a:ext cx="4648200" cy="5292661"/>
          </a:xfr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FFF4B4B-E8C8-D717-FBF9-AD6FD8506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147150"/>
              </p:ext>
            </p:extLst>
          </p:nvPr>
        </p:nvGraphicFramePr>
        <p:xfrm>
          <a:off x="5038154" y="3161732"/>
          <a:ext cx="3794760" cy="464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691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13232"/>
            <a:ext cx="4486656" cy="51572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/>
              <a:t>Balaton reaktywacja: pomosty widokowe, plac zabaw, nowe alejki, leżaki i inne (BO 23/O/26)</a:t>
            </a:r>
            <a:br>
              <a:rPr lang="pl-PL" sz="3200" b="1" dirty="0"/>
            </a:br>
            <a:endParaRPr lang="pl-PL" sz="3200" b="1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F2C3644-365D-3C32-4280-027FF5F14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5763" y="1622822"/>
            <a:ext cx="4816475" cy="3612356"/>
          </a:xfrm>
        </p:spPr>
      </p:pic>
    </p:spTree>
    <p:extLst>
      <p:ext uri="{BB962C8B-B14F-4D97-AF65-F5344CB8AC3E}">
        <p14:creationId xmlns:p14="http://schemas.microsoft.com/office/powerpoint/2010/main" val="87281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8D8C678-B7AE-DB1F-98F0-CDE909A8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152651"/>
            <a:ext cx="4270248" cy="644862"/>
          </a:xfrm>
        </p:spPr>
        <p:txBody>
          <a:bodyPr>
            <a:normAutofit fontScale="77500" lnSpcReduction="20000"/>
          </a:bodyPr>
          <a:lstStyle/>
          <a:p>
            <a:endParaRPr lang="pl-PL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2B2B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300" i="0" u="none" strike="noStrike" kern="1200" cap="all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zrealizowany zakres robót</a:t>
            </a:r>
            <a:endParaRPr kumimoji="0" lang="pl-PL" sz="1800" i="0" u="none" strike="noStrike" kern="1200" cap="all" spc="10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88AC4-16D1-1A68-B907-ADBF944A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3385566"/>
          </a:xfrm>
        </p:spPr>
        <p:txBody>
          <a:bodyPr>
            <a:normAutofit/>
          </a:bodyPr>
          <a:lstStyle/>
          <a:p>
            <a:r>
              <a:rPr lang="pl-PL" dirty="0"/>
              <a:t>Etap I zadania o wartości: 1.205.400,00 zł brutto </a:t>
            </a:r>
          </a:p>
          <a:p>
            <a:r>
              <a:rPr lang="pl-PL" dirty="0"/>
              <a:t>obejmował wykonanie alejek wokół zbiornika oraz zagospodarowanie skweru obejmujące nowe alejki piesze, nowe ławki i kosze, renowację murowanej pergoli, renowacje zegara słonecznego oraz nasadzenia roślin ozdobnych.</a:t>
            </a:r>
          </a:p>
          <a:p>
            <a:r>
              <a:rPr lang="pl-PL" dirty="0"/>
              <a:t>W dniu 09.02.2024 r. dokonano odbioru inwestycji.</a:t>
            </a:r>
          </a:p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98B6147-B9FB-AF1B-6B10-4B5DD782CA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400000">
            <a:off x="6789419" y="3240997"/>
            <a:ext cx="3547871" cy="2660903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BBC9-F461-F33E-FB5C-4B716F5DA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38911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Zegar słoneczny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B898DE4-7F43-F537-F739-2B7EBBE96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0437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Balaton reaktywacja ETAP 1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47754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BC60511-0FF6-72CE-A5DD-660AD6827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402335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MUROWANA PERALGOLA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0C2F0CB-ACE1-878A-AAB9-61A8746A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9877" y="2875789"/>
            <a:ext cx="3819481" cy="2864611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5BEEA6B-56AA-9EE0-10B4-1822E581D7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33910" y="2875789"/>
            <a:ext cx="3819481" cy="2864611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316CAC-FCD7-F433-A264-B1984E7EB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02335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Nowe alejki piesze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8A462451-0E4F-4B21-15EC-063B36DA2E06}"/>
              </a:ext>
            </a:extLst>
          </p:cNvPr>
          <p:cNvSpPr txBox="1">
            <a:spLocks/>
          </p:cNvSpPr>
          <p:nvPr/>
        </p:nvSpPr>
        <p:spPr>
          <a:xfrm>
            <a:off x="2230438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Balaton reaktywacja ETAP 1</a:t>
            </a:r>
            <a:endParaRPr lang="pl-PL" sz="2000" b="1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1DF8771-4419-0CA7-8C87-03E130A0C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0438" y="965200"/>
            <a:ext cx="7731125" cy="98247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Balaton reaktywacja </a:t>
            </a:r>
            <a:r>
              <a:rPr lang="pl-PL" b="1"/>
              <a:t>ETAP 1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0213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13232"/>
            <a:ext cx="4486656" cy="51572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/>
              <a:t>„Balaton reaktywacja: etap 2: miejsca wypoczynkowe, leżaki, pomosty widokowe                (BO 24/0/26).”</a:t>
            </a:r>
          </a:p>
        </p:txBody>
      </p:sp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F08A7F31-AB02-26E8-F87F-79C01B2B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1288" y="1714424"/>
            <a:ext cx="4405424" cy="3429153"/>
          </a:xfrm>
        </p:spPr>
      </p:pic>
    </p:spTree>
    <p:extLst>
      <p:ext uri="{BB962C8B-B14F-4D97-AF65-F5344CB8AC3E}">
        <p14:creationId xmlns:p14="http://schemas.microsoft.com/office/powerpoint/2010/main" val="289725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B58B659-8A96-E9C1-9874-13B4CA67A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2313433"/>
            <a:ext cx="4270248" cy="4178807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Zakres obejmuję zaprojektowanie i wykonanie kontynuacji zagospodarowania terenu przy zbiorniku wodnym, w ramach której przewiduje się:</a:t>
            </a:r>
          </a:p>
          <a:p>
            <a:r>
              <a:rPr lang="pl-PL" dirty="0"/>
              <a:t>budowę podestów z modrzewia syberyjskiego w części lądowej,</a:t>
            </a:r>
          </a:p>
          <a:p>
            <a:r>
              <a:rPr lang="pl-PL" dirty="0"/>
              <a:t>budowę pomostów pływających,</a:t>
            </a:r>
          </a:p>
          <a:p>
            <a:r>
              <a:rPr lang="pl-PL" dirty="0"/>
              <a:t>dostawę i montaż elementów małej architektury,</a:t>
            </a:r>
          </a:p>
          <a:p>
            <a:r>
              <a:rPr lang="pl-PL" dirty="0"/>
              <a:t>wykonanie przyłącza energetycznego oraz budowę instalacji oświetleniowej na obiekcie,</a:t>
            </a:r>
          </a:p>
          <a:p>
            <a:r>
              <a:rPr lang="pl-PL" dirty="0"/>
              <a:t>wykonanie </a:t>
            </a:r>
            <a:r>
              <a:rPr lang="pl-PL" dirty="0" err="1"/>
              <a:t>nasadzeń</a:t>
            </a:r>
            <a:r>
              <a:rPr lang="pl-PL" dirty="0"/>
              <a:t> drzew i bylin,</a:t>
            </a:r>
          </a:p>
          <a:p>
            <a:r>
              <a:rPr lang="pl-PL" dirty="0"/>
              <a:t>wykonanie ciągu pieszego z nawierzchni mineralnej (kruszywo granitowe),</a:t>
            </a:r>
          </a:p>
          <a:p>
            <a:r>
              <a:rPr lang="pl-PL" dirty="0"/>
              <a:t>wykonanie mostków łączących część pomostów z nawierzchniami mineralnymi</a:t>
            </a:r>
          </a:p>
          <a:p>
            <a:r>
              <a:rPr lang="pl-PL"/>
              <a:t>Wartości inwestycji: 980 582,31 zł brutto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D6AE4141-2CE5-29A3-76F6-754FD8CD4F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87995" y="2804426"/>
            <a:ext cx="4020569" cy="2935974"/>
          </a:xfrm>
        </p:spPr>
      </p:pic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1464BBB8-1057-8A7E-C240-A8C179D87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103119"/>
            <a:ext cx="4270248" cy="1106425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Miejsce połączenia alejki z pomostem pływającym</a:t>
            </a:r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2918"/>
            <a:ext cx="7729728" cy="1106426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br>
              <a:rPr lang="pl-PL" b="1" dirty="0"/>
            </a:br>
            <a:br>
              <a:rPr lang="pl-PL" b="1" dirty="0"/>
            </a:br>
            <a:r>
              <a:rPr lang="pl-PL" b="1" dirty="0"/>
              <a:t>Balaton reaktywacja: etap II</a:t>
            </a:r>
            <a:br>
              <a:rPr lang="pl-PL" b="1" dirty="0"/>
            </a:br>
            <a:br>
              <a:rPr lang="pl-PL" b="1" dirty="0"/>
            </a:b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78603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6A2ECBE-6187-E1AC-2029-19D9EAC92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Miejsce budowy pomostów lądowych i kładek łącznikowych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D3D058DA-13CC-F685-5A61-14FA881CC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6746" y="3143250"/>
            <a:ext cx="3402359" cy="2597150"/>
          </a:xfr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4B5E48C5-2816-D294-B3E4-ADE5EFB95D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62621" y="3143250"/>
            <a:ext cx="3405446" cy="2597150"/>
          </a:xfr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7C5D5B5F-992D-F426-3BF4-17E4B558A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Miejsce budowy pomostów lądowych i kładek łącznikowych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DEE681F3-DF81-A544-5997-85ED996C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850392"/>
            <a:ext cx="7731125" cy="1033272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br>
              <a:rPr lang="pl-PL" b="1" dirty="0"/>
            </a:br>
            <a:r>
              <a:rPr lang="pl-PL" b="1" dirty="0"/>
              <a:t>Balaton reaktywacja: etap II</a:t>
            </a:r>
            <a:br>
              <a:rPr lang="pl-PL" b="1" dirty="0"/>
            </a:b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86529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6A2ECBE-6187-E1AC-2029-19D9EAC92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179" y="2313433"/>
            <a:ext cx="4479505" cy="45719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pomosty na lądzie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7C5D5B5F-992D-F426-3BF4-17E4B558A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5719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Nasadzenia drzew i roślin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DEE681F3-DF81-A544-5997-85ED996C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694944"/>
            <a:ext cx="7731125" cy="88696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br>
              <a:rPr lang="pl-PL" b="1" dirty="0"/>
            </a:br>
            <a:r>
              <a:rPr lang="pl-PL" b="1" dirty="0"/>
              <a:t>Balaton reaktywacja: etap II</a:t>
            </a:r>
            <a:br>
              <a:rPr lang="pl-PL" b="1" dirty="0"/>
            </a:br>
            <a:endParaRPr lang="pl-PL" sz="2000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FB31FF8-8AFB-64BC-894D-D5A336848D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4179" y="2770632"/>
            <a:ext cx="4164918" cy="2969768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795540F6-EC5C-F2F9-9DFF-2C36709956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04372" y="2770632"/>
            <a:ext cx="4504192" cy="2969768"/>
          </a:xfrm>
        </p:spPr>
      </p:pic>
    </p:spTree>
    <p:extLst>
      <p:ext uri="{BB962C8B-B14F-4D97-AF65-F5344CB8AC3E}">
        <p14:creationId xmlns:p14="http://schemas.microsoft.com/office/powerpoint/2010/main" val="302128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6997-E1B1-C90B-67EE-B46D28F3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4592"/>
            <a:ext cx="7729728" cy="96012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l-PL" b="1" dirty="0"/>
              <a:t>BALATON REAKTYWACJA, ETAP II</a:t>
            </a:r>
            <a:endParaRPr lang="pl-PL" sz="2000" b="1" dirty="0"/>
          </a:p>
        </p:txBody>
      </p:sp>
      <p:pic>
        <p:nvPicPr>
          <p:cNvPr id="25" name="Symbol zastępczy zawartości 24">
            <a:extLst>
              <a:ext uri="{FF2B5EF4-FFF2-40B4-BE49-F238E27FC236}">
                <a16:creationId xmlns:a16="http://schemas.microsoft.com/office/drawing/2014/main" id="{86DF7CB2-D931-7E1B-5D8B-7A315E261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339" y="1289304"/>
            <a:ext cx="7117597" cy="5194270"/>
          </a:xfrm>
        </p:spPr>
      </p:pic>
    </p:spTree>
    <p:extLst>
      <p:ext uri="{BB962C8B-B14F-4D97-AF65-F5344CB8AC3E}">
        <p14:creationId xmlns:p14="http://schemas.microsoft.com/office/powerpoint/2010/main" val="1266690913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cz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6172</TotalTime>
  <Words>517</Words>
  <Application>Microsoft Office PowerPoint</Application>
  <PresentationFormat>Panoramiczny</PresentationFormat>
  <Paragraphs>65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Paczka</vt:lpstr>
      <vt:lpstr>Zbiorniki wodne na terenie Sosnowca - balaton.    Komisja rozwoju miasta i ochrony środowiska</vt:lpstr>
      <vt:lpstr>Balaton reaktywacja: pomosty widokowe, plac zabaw, nowe alejki, leżaki i inne (BO 23/O/26) </vt:lpstr>
      <vt:lpstr>Balaton reaktywacja ETAP 1</vt:lpstr>
      <vt:lpstr>Balaton reaktywacja ETAP 1</vt:lpstr>
      <vt:lpstr>„Balaton reaktywacja: etap 2: miejsca wypoczynkowe, leżaki, pomosty widokowe                (BO 24/0/26).”</vt:lpstr>
      <vt:lpstr>  Balaton reaktywacja: etap II  </vt:lpstr>
      <vt:lpstr> Balaton reaktywacja: etap II </vt:lpstr>
      <vt:lpstr> Balaton reaktywacja: etap II </vt:lpstr>
      <vt:lpstr>BALATON REAKTYWACJA, ETAP II</vt:lpstr>
      <vt:lpstr>Perspektywy rozwoju Balaton reaktywacja: etap III (w II OBECNIE ANALIZOWANYCH  WARIANTACH)</vt:lpstr>
      <vt:lpstr>Balaton reaktywacja ETAP 1II</vt:lpstr>
      <vt:lpstr>Balaton reaktywacja ETAP 1II</vt:lpstr>
      <vt:lpstr>Balaton reaktywacja ETAP 1II</vt:lpstr>
      <vt:lpstr>BALATON REAKTYWACJA, ETAP 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INWESTYCJI MIEJSKICH  2022</dc:title>
  <dc:creator>Agnieszka Czapla</dc:creator>
  <cp:lastModifiedBy>um</cp:lastModifiedBy>
  <cp:revision>105</cp:revision>
  <cp:lastPrinted>2023-02-10T09:09:13Z</cp:lastPrinted>
  <dcterms:created xsi:type="dcterms:W3CDTF">2023-02-07T09:38:20Z</dcterms:created>
  <dcterms:modified xsi:type="dcterms:W3CDTF">2024-08-21T10:26:17Z</dcterms:modified>
</cp:coreProperties>
</file>