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4" r:id="rId1"/>
  </p:sldMasterIdLst>
  <p:notesMasterIdLst>
    <p:notesMasterId r:id="rId22"/>
  </p:notesMasterIdLst>
  <p:sldIdLst>
    <p:sldId id="256" r:id="rId2"/>
    <p:sldId id="319" r:id="rId3"/>
    <p:sldId id="321" r:id="rId4"/>
    <p:sldId id="327" r:id="rId5"/>
    <p:sldId id="352" r:id="rId6"/>
    <p:sldId id="349" r:id="rId7"/>
    <p:sldId id="335" r:id="rId8"/>
    <p:sldId id="345" r:id="rId9"/>
    <p:sldId id="354" r:id="rId10"/>
    <p:sldId id="338" r:id="rId11"/>
    <p:sldId id="334" r:id="rId12"/>
    <p:sldId id="350" r:id="rId13"/>
    <p:sldId id="328" r:id="rId14"/>
    <p:sldId id="346" r:id="rId15"/>
    <p:sldId id="348" r:id="rId16"/>
    <p:sldId id="351" r:id="rId17"/>
    <p:sldId id="337" r:id="rId18"/>
    <p:sldId id="340" r:id="rId19"/>
    <p:sldId id="333" r:id="rId20"/>
    <p:sldId id="324" r:id="rId21"/>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F6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Styl pośredni 3 — Ak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Styl pośredni 3 — Ak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Styl pośredni 3 — Ak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yl pośredni 3 — Ak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Styl pośredni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Styl pośredni 3 — Ak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Styl pośredni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99" autoAdjust="0"/>
    <p:restoredTop sz="95152" autoAdjust="0"/>
  </p:normalViewPr>
  <p:slideViewPr>
    <p:cSldViewPr snapToGrid="0" snapToObjects="1">
      <p:cViewPr varScale="1">
        <p:scale>
          <a:sx n="105" d="100"/>
          <a:sy n="105" d="100"/>
        </p:scale>
        <p:origin x="534"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6798B957-B970-4BF5-B8E2-BB7414D7982D}" type="datetimeFigureOut">
              <a:rPr lang="pl-PL" smtClean="0"/>
              <a:t>19.01.2024</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1" y="9430092"/>
            <a:ext cx="2945659" cy="49813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4" y="9430092"/>
            <a:ext cx="2945659" cy="498135"/>
          </a:xfrm>
          <a:prstGeom prst="rect">
            <a:avLst/>
          </a:prstGeom>
        </p:spPr>
        <p:txBody>
          <a:bodyPr vert="horz" lIns="91440" tIns="45720" rIns="91440" bIns="45720" rtlCol="0" anchor="b"/>
          <a:lstStyle>
            <a:lvl1pPr algn="r">
              <a:defRPr sz="1200"/>
            </a:lvl1pPr>
          </a:lstStyle>
          <a:p>
            <a:fld id="{CB177CEB-5F1E-4730-B677-DC5639A5B512}" type="slidenum">
              <a:rPr lang="pl-PL" smtClean="0"/>
              <a:t>‹#›</a:t>
            </a:fld>
            <a:endParaRPr lang="pl-PL"/>
          </a:p>
        </p:txBody>
      </p:sp>
    </p:spTree>
    <p:extLst>
      <p:ext uri="{BB962C8B-B14F-4D97-AF65-F5344CB8AC3E}">
        <p14:creationId xmlns:p14="http://schemas.microsoft.com/office/powerpoint/2010/main" val="251152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B177CEB-5F1E-4730-B677-DC5639A5B512}" type="slidenum">
              <a:rPr lang="pl-PL" smtClean="0"/>
              <a:t>3</a:t>
            </a:fld>
            <a:endParaRPr lang="pl-PL"/>
          </a:p>
        </p:txBody>
      </p:sp>
    </p:spTree>
    <p:extLst>
      <p:ext uri="{BB962C8B-B14F-4D97-AF65-F5344CB8AC3E}">
        <p14:creationId xmlns:p14="http://schemas.microsoft.com/office/powerpoint/2010/main" val="302456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177CEB-5F1E-4730-B677-DC5639A5B512}"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81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CB177CEB-5F1E-4730-B677-DC5639A5B512}" type="slidenum">
              <a:rPr lang="pl-PL" smtClean="0"/>
              <a:t>16</a:t>
            </a:fld>
            <a:endParaRPr lang="pl-PL"/>
          </a:p>
        </p:txBody>
      </p:sp>
    </p:spTree>
    <p:extLst>
      <p:ext uri="{BB962C8B-B14F-4D97-AF65-F5344CB8AC3E}">
        <p14:creationId xmlns:p14="http://schemas.microsoft.com/office/powerpoint/2010/main" val="206663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pl-PL"/>
              <a:t>Kliknij, aby edytować styl</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7" name="Date Placeholder 6"/>
          <p:cNvSpPr>
            <a:spLocks noGrp="1"/>
          </p:cNvSpPr>
          <p:nvPr>
            <p:ph type="dt" sz="half" idx="10"/>
          </p:nvPr>
        </p:nvSpPr>
        <p:spPr/>
        <p:txBody>
          <a:bodyPr/>
          <a:lstStyle/>
          <a:p>
            <a:fld id="{9AB3A824-1A51-4B26-AD58-A6D8E14F6C04}" type="datetimeFigureOut">
              <a:rPr lang="en-US" smtClean="0"/>
              <a:t>1/19/2024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903180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442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1/19/2024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191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7D162C4-EDD9-4389-A98B-B87ECEA2A816}" type="datetimeFigureOut">
              <a:rPr lang="en-US" smtClean="0"/>
              <a:t>1/19/2024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8406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pl-PL"/>
              <a:t>Kliknij, aby edytować styl</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3E5059C3-6A89-4494-99FF-5A4D6FFD50EB}" type="datetimeFigureOut">
              <a:rPr lang="en-US" smtClean="0"/>
              <a:t>1/19/2024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96634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8" name="Date Placeholder 7"/>
          <p:cNvSpPr>
            <a:spLocks noGrp="1"/>
          </p:cNvSpPr>
          <p:nvPr>
            <p:ph type="dt" sz="half" idx="10"/>
          </p:nvPr>
        </p:nvSpPr>
        <p:spPr/>
        <p:txBody>
          <a:bodyPr/>
          <a:lstStyle/>
          <a:p>
            <a:fld id="{CA954B2F-12DE-47F5-8894-472B206D2E1E}" type="datetimeFigureOut">
              <a:rPr lang="en-US" smtClean="0"/>
              <a:t>1/19/2024</a:t>
            </a:fld>
            <a:endParaRPr lang="en-US" dirty="0"/>
          </a:p>
        </p:txBody>
      </p:sp>
      <p:sp>
        <p:nvSpPr>
          <p:cNvPr id="9" name="Footer Placeholder 8"/>
          <p:cNvSpPr>
            <a:spLocks noGrp="1"/>
          </p:cNvSpPr>
          <p:nvPr>
            <p:ph type="ftr" sz="quarter" idx="11"/>
          </p:nvPr>
        </p:nvSpPr>
        <p:spPr/>
        <p:txBody>
          <a:bodyPr/>
          <a:lstStyle/>
          <a:p>
            <a:r>
              <a:rPr lang="en-US"/>
              <a:t>
              </a:t>
            </a:r>
            <a:endParaRPr lang="en-US" dirty="0"/>
          </a:p>
        </p:txBody>
      </p:sp>
      <p:sp>
        <p:nvSpPr>
          <p:cNvPr id="10" name="Slide Number Placeholder 9"/>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0701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583436" y="3143250"/>
            <a:ext cx="4270248" cy="2596776"/>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7" name="Date Placeholder 6"/>
          <p:cNvSpPr>
            <a:spLocks noGrp="1"/>
          </p:cNvSpPr>
          <p:nvPr>
            <p:ph type="dt" sz="half" idx="10"/>
          </p:nvPr>
        </p:nvSpPr>
        <p:spPr/>
        <p:txBody>
          <a:bodyPr/>
          <a:lstStyle/>
          <a:p>
            <a:fld id="{3CBC1C18-307B-4F68-A007-B5B542270E8D}" type="datetimeFigureOut">
              <a:rPr lang="en-US" smtClean="0"/>
              <a:t>1/19/2024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
        <p:nvSpPr>
          <p:cNvPr id="10" name="Title 9"/>
          <p:cNvSpPr>
            <a:spLocks noGrp="1"/>
          </p:cNvSpPr>
          <p:nvPr>
            <p:ph type="title"/>
          </p:nvPr>
        </p:nvSpPr>
        <p:spPr/>
        <p:txBody>
          <a:bodyPr/>
          <a:lstStyle/>
          <a:p>
            <a:r>
              <a:rPr lang="pl-PL"/>
              <a:t>Kliknij, aby edytować styl</a:t>
            </a:r>
            <a:endParaRPr lang="en-US" dirty="0"/>
          </a:p>
        </p:txBody>
      </p:sp>
    </p:spTree>
    <p:extLst>
      <p:ext uri="{BB962C8B-B14F-4D97-AF65-F5344CB8AC3E}">
        <p14:creationId xmlns:p14="http://schemas.microsoft.com/office/powerpoint/2010/main" val="6494469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1/19/2024</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030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1/19/2024</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7533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pl-PL"/>
              <a:t>Kliknij, aby edytować styl</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7D525BB-DA17-4BA0-B3C8-3AC3ABC827E6}" type="datetimeFigureOut">
              <a:rPr lang="en-US" smtClean="0"/>
              <a:t>1/19/2024</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07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pl-PL"/>
              <a:t>Kliknij, aby edytować styl</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16C4C9A-3960-41CF-A4E9-2A8FB932454B}" type="datetimeFigureOut">
              <a:rPr lang="en-US" smtClean="0"/>
              <a:t>1/19/2024</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07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CBC1C18-307B-4F68-A007-B5B542270E8D}" type="datetimeFigureOut">
              <a:rPr lang="en-US" smtClean="0"/>
              <a:t>1/19/2024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3635670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A3678B-E037-BC6C-13A3-DE12ACED9F1F}"/>
              </a:ext>
            </a:extLst>
          </p:cNvPr>
          <p:cNvSpPr>
            <a:spLocks noGrp="1"/>
          </p:cNvSpPr>
          <p:nvPr>
            <p:ph type="ctrTitle"/>
          </p:nvPr>
        </p:nvSpPr>
        <p:spPr>
          <a:xfrm>
            <a:off x="1600199" y="1093447"/>
            <a:ext cx="8991600" cy="2764177"/>
          </a:xfrm>
          <a:solidFill>
            <a:schemeClr val="accent1"/>
          </a:solidFill>
        </p:spPr>
        <p:txBody>
          <a:bodyPr>
            <a:normAutofit/>
          </a:bodyPr>
          <a:lstStyle/>
          <a:p>
            <a:r>
              <a:rPr lang="pl-PL" sz="2800" b="1" dirty="0"/>
              <a:t>INFORMACJA O ZAKOŃCZONYCH             I TRWAJĄCYCH INWESTYCJACH                     W DZIEDZINIE infrastruktury drogowej  </a:t>
            </a:r>
            <a:br>
              <a:rPr lang="pl-PL" b="1" dirty="0"/>
            </a:br>
            <a:br>
              <a:rPr lang="pl-PL" b="1" dirty="0"/>
            </a:br>
            <a:r>
              <a:rPr lang="pl-PL" sz="1800" b="1" dirty="0"/>
              <a:t>Komisja gospodarki komunalnej i komunikacji</a:t>
            </a:r>
          </a:p>
        </p:txBody>
      </p:sp>
      <p:sp>
        <p:nvSpPr>
          <p:cNvPr id="3" name="Podtytuł 2">
            <a:extLst>
              <a:ext uri="{FF2B5EF4-FFF2-40B4-BE49-F238E27FC236}">
                <a16:creationId xmlns:a16="http://schemas.microsoft.com/office/drawing/2014/main" id="{02A8E9A8-5CDF-ABCF-C36C-81A846152CC0}"/>
              </a:ext>
            </a:extLst>
          </p:cNvPr>
          <p:cNvSpPr>
            <a:spLocks noGrp="1"/>
          </p:cNvSpPr>
          <p:nvPr>
            <p:ph type="subTitle" idx="1"/>
          </p:nvPr>
        </p:nvSpPr>
        <p:spPr>
          <a:solidFill>
            <a:schemeClr val="accent2"/>
          </a:solidFill>
          <a:ln>
            <a:noFill/>
          </a:ln>
        </p:spPr>
        <p:txBody>
          <a:bodyPr/>
          <a:lstStyle/>
          <a:p>
            <a:endParaRPr lang="pl-PL" dirty="0"/>
          </a:p>
        </p:txBody>
      </p:sp>
      <p:pic>
        <p:nvPicPr>
          <p:cNvPr id="4" name="Obraz 3">
            <a:extLst>
              <a:ext uri="{FF2B5EF4-FFF2-40B4-BE49-F238E27FC236}">
                <a16:creationId xmlns:a16="http://schemas.microsoft.com/office/drawing/2014/main" id="{6DB0D485-05B1-943D-43AD-9EC033C6FA3D}"/>
              </a:ext>
            </a:extLst>
          </p:cNvPr>
          <p:cNvPicPr>
            <a:picLocks noChangeAspect="1"/>
          </p:cNvPicPr>
          <p:nvPr/>
        </p:nvPicPr>
        <p:blipFill>
          <a:blip r:embed="rId2"/>
          <a:stretch>
            <a:fillRect/>
          </a:stretch>
        </p:blipFill>
        <p:spPr>
          <a:xfrm>
            <a:off x="4455808" y="4352544"/>
            <a:ext cx="3280381" cy="1239894"/>
          </a:xfrm>
          <a:prstGeom prst="rect">
            <a:avLst/>
          </a:prstGeom>
          <a:solidFill>
            <a:schemeClr val="accent1"/>
          </a:solidFill>
        </p:spPr>
      </p:pic>
    </p:spTree>
    <p:extLst>
      <p:ext uri="{BB962C8B-B14F-4D97-AF65-F5344CB8AC3E}">
        <p14:creationId xmlns:p14="http://schemas.microsoft.com/office/powerpoint/2010/main" val="2807137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D7F8FA02-8995-486C-A973-2A3FD004B6DA}"/>
              </a:ext>
            </a:extLst>
          </p:cNvPr>
          <p:cNvGraphicFramePr>
            <a:graphicFrameLocks noGrp="1"/>
          </p:cNvGraphicFramePr>
          <p:nvPr>
            <p:extLst>
              <p:ext uri="{D42A27DB-BD31-4B8C-83A1-F6EECF244321}">
                <p14:modId xmlns:p14="http://schemas.microsoft.com/office/powerpoint/2010/main" val="138247109"/>
              </p:ext>
            </p:extLst>
          </p:nvPr>
        </p:nvGraphicFramePr>
        <p:xfrm>
          <a:off x="819912" y="1308372"/>
          <a:ext cx="10552175" cy="4241256"/>
        </p:xfrm>
        <a:graphic>
          <a:graphicData uri="http://schemas.openxmlformats.org/drawingml/2006/table">
            <a:tbl>
              <a:tblPr>
                <a:tableStyleId>{5C22544A-7EE6-4342-B048-85BDC9FD1C3A}</a:tableStyleId>
              </a:tblPr>
              <a:tblGrid>
                <a:gridCol w="2769208">
                  <a:extLst>
                    <a:ext uri="{9D8B030D-6E8A-4147-A177-3AD203B41FA5}">
                      <a16:colId xmlns:a16="http://schemas.microsoft.com/office/drawing/2014/main" val="2129052254"/>
                    </a:ext>
                  </a:extLst>
                </a:gridCol>
                <a:gridCol w="1829722">
                  <a:extLst>
                    <a:ext uri="{9D8B030D-6E8A-4147-A177-3AD203B41FA5}">
                      <a16:colId xmlns:a16="http://schemas.microsoft.com/office/drawing/2014/main" val="1151831160"/>
                    </a:ext>
                  </a:extLst>
                </a:gridCol>
                <a:gridCol w="5953245">
                  <a:extLst>
                    <a:ext uri="{9D8B030D-6E8A-4147-A177-3AD203B41FA5}">
                      <a16:colId xmlns:a16="http://schemas.microsoft.com/office/drawing/2014/main" val="1467324905"/>
                    </a:ext>
                  </a:extLst>
                </a:gridCol>
              </a:tblGrid>
              <a:tr h="4241256">
                <a:tc>
                  <a:txBody>
                    <a:bodyPr/>
                    <a:lstStyle/>
                    <a:p>
                      <a:pPr algn="ctr" fontAlgn="ctr"/>
                      <a:r>
                        <a:rPr lang="pl-PL" sz="1050" b="0" i="0" u="none" strike="noStrike" dirty="0">
                          <a:solidFill>
                            <a:srgbClr val="000000"/>
                          </a:solidFill>
                          <a:effectLst/>
                          <a:latin typeface="+mj-lt"/>
                        </a:rPr>
                        <a:t>7 „Budowa drogi łączącej ul. Sedlaka i ul. Niepodległości”</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pl-PL" sz="1050" b="0" i="0" u="none" strike="noStrike" dirty="0">
                        <a:solidFill>
                          <a:schemeClr val="tx1"/>
                        </a:solidFill>
                        <a:effectLst/>
                        <a:latin typeface="+mj-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j-lt"/>
                        </a:rPr>
                        <a:t>Termin realizacji - 28.03.2024 r.</a:t>
                      </a:r>
                    </a:p>
                    <a:p>
                      <a:pPr algn="l" fontAlgn="ctr"/>
                      <a:r>
                        <a:rPr lang="pl-PL" sz="1050" b="0" i="0" u="none" strike="noStrike" dirty="0">
                          <a:solidFill>
                            <a:srgbClr val="000000"/>
                          </a:solidFill>
                          <a:effectLst/>
                          <a:latin typeface="+mj-lt"/>
                        </a:rPr>
                        <a:t>Zakres zadania - przedmiotem inwestycji jest budowa nowego układu drogowego w tzw. nowym śladzie</a:t>
                      </a:r>
                    </a:p>
                    <a:p>
                      <a:pPr algn="l" fontAlgn="ctr"/>
                      <a:r>
                        <a:rPr lang="pl-PL" sz="1050" b="0" i="0" u="none" strike="noStrike" dirty="0">
                          <a:solidFill>
                            <a:srgbClr val="000000"/>
                          </a:solidFill>
                          <a:effectLst/>
                          <a:latin typeface="+mj-lt"/>
                        </a:rPr>
                        <a:t> oraz niezbędny zakres przebudowy i rozbudowy istniejących układów drogowych ul. Sedlaka i ul. Niepodległości </a:t>
                      </a:r>
                    </a:p>
                    <a:p>
                      <a:pPr algn="l" fontAlgn="ctr"/>
                      <a:r>
                        <a:rPr lang="pl-PL" sz="1050" b="0" i="0" u="none" strike="noStrike" dirty="0">
                          <a:solidFill>
                            <a:srgbClr val="000000"/>
                          </a:solidFill>
                          <a:effectLst/>
                          <a:latin typeface="+mj-lt"/>
                        </a:rPr>
                        <a:t>w Sosnowcu.</a:t>
                      </a:r>
                    </a:p>
                    <a:p>
                      <a:pPr algn="l" fontAlgn="ctr"/>
                      <a:r>
                        <a:rPr lang="pl-PL" sz="1050" b="0" i="0" u="none" strike="noStrike" dirty="0">
                          <a:solidFill>
                            <a:srgbClr val="000000"/>
                          </a:solidFill>
                          <a:effectLst/>
                          <a:latin typeface="+mj-lt"/>
                        </a:rPr>
                        <a:t>ul. Niepodległości i ul. Sedlaka są drogami gminnymi o znaczeniu lokalnym z ruchem uspokojonym. </a:t>
                      </a:r>
                    </a:p>
                    <a:p>
                      <a:pPr algn="l" fontAlgn="ctr"/>
                      <a:r>
                        <a:rPr lang="pl-PL" sz="1050" b="0" i="0" u="none" strike="noStrike" dirty="0">
                          <a:solidFill>
                            <a:srgbClr val="000000"/>
                          </a:solidFill>
                          <a:effectLst/>
                          <a:latin typeface="+mj-lt"/>
                        </a:rPr>
                        <a:t>W bezpośrednim otoczeniu ww. ulic zlokalizowane są tereny zabudowy mieszkaniowo-usługowej, tereny należące do Wyższej Szkoły </a:t>
                      </a:r>
                      <a:r>
                        <a:rPr lang="pl-PL" sz="1050" b="0" i="0" u="none" strike="noStrike" dirty="0" err="1">
                          <a:solidFill>
                            <a:srgbClr val="000000"/>
                          </a:solidFill>
                          <a:effectLst/>
                          <a:latin typeface="+mj-lt"/>
                        </a:rPr>
                        <a:t>Humanitas</a:t>
                      </a:r>
                      <a:r>
                        <a:rPr lang="pl-PL" sz="1050" b="0" i="0" u="none" strike="noStrike" dirty="0">
                          <a:solidFill>
                            <a:srgbClr val="000000"/>
                          </a:solidFill>
                          <a:effectLst/>
                          <a:latin typeface="+mj-lt"/>
                        </a:rPr>
                        <a:t>, a także zespoły garaży wolnostojących (zespoły garażowe zlokalizowane są zarówno od strony ul. Sedlaka, jak i od strony ul. Niepodległości), spośród których pojedynczy zespół 6-stanowiskowy ulegnie koniecznej rozbiórce na potrzeby realizacji inwestycji, z uwagi </a:t>
                      </a:r>
                    </a:p>
                    <a:p>
                      <a:pPr algn="l" fontAlgn="ctr"/>
                      <a:r>
                        <a:rPr lang="pl-PL" sz="1050" b="0" i="0" u="none" strike="noStrike" dirty="0">
                          <a:solidFill>
                            <a:srgbClr val="000000"/>
                          </a:solidFill>
                          <a:effectLst/>
                          <a:latin typeface="+mj-lt"/>
                        </a:rPr>
                        <a:t>na bezpośrednią kolizję. </a:t>
                      </a:r>
                    </a:p>
                    <a:p>
                      <a:pPr algn="l" fontAlgn="ctr"/>
                      <a:r>
                        <a:rPr lang="pl-PL" sz="1050" b="0" i="0" u="none" strike="noStrike" dirty="0">
                          <a:solidFill>
                            <a:srgbClr val="000000"/>
                          </a:solidFill>
                          <a:effectLst/>
                          <a:latin typeface="+mj-lt"/>
                        </a:rPr>
                        <a:t> Prace obejmują w szczególności:</a:t>
                      </a:r>
                    </a:p>
                    <a:p>
                      <a:pPr algn="l" fontAlgn="ctr"/>
                      <a:r>
                        <a:rPr lang="pl-PL" sz="1050" b="0" i="0" u="none" strike="noStrike" dirty="0">
                          <a:solidFill>
                            <a:srgbClr val="000000"/>
                          </a:solidFill>
                          <a:effectLst/>
                          <a:latin typeface="+mj-lt"/>
                        </a:rPr>
                        <a:t> - Budowę drogi łączącej ul. Niepodległości i ul. Sedlaka,</a:t>
                      </a:r>
                    </a:p>
                    <a:p>
                      <a:pPr algn="l" fontAlgn="ctr"/>
                      <a:r>
                        <a:rPr lang="pl-PL" sz="1050" b="0" i="0" u="none" strike="noStrike" dirty="0">
                          <a:solidFill>
                            <a:srgbClr val="000000"/>
                          </a:solidFill>
                          <a:effectLst/>
                          <a:latin typeface="+mj-lt"/>
                        </a:rPr>
                        <a:t> - Przebudowę skrzyżowania z ul. Niepodległości,</a:t>
                      </a:r>
                    </a:p>
                    <a:p>
                      <a:pPr algn="l" fontAlgn="ctr"/>
                      <a:r>
                        <a:rPr lang="pl-PL" sz="1050" b="0" i="0" u="none" strike="noStrike" dirty="0">
                          <a:solidFill>
                            <a:srgbClr val="000000"/>
                          </a:solidFill>
                          <a:effectLst/>
                          <a:latin typeface="+mj-lt"/>
                        </a:rPr>
                        <a:t> - Budowę skrzyżowania z ul. Sedlaka,</a:t>
                      </a:r>
                    </a:p>
                    <a:p>
                      <a:pPr algn="l" fontAlgn="ctr"/>
                      <a:r>
                        <a:rPr lang="pl-PL" sz="1050" b="0" i="0" u="none" strike="noStrike" dirty="0">
                          <a:solidFill>
                            <a:srgbClr val="000000"/>
                          </a:solidFill>
                          <a:effectLst/>
                          <a:latin typeface="+mj-lt"/>
                        </a:rPr>
                        <a:t> - Budowę skrzyżowania w ciągu drogi łączącej,</a:t>
                      </a:r>
                    </a:p>
                    <a:p>
                      <a:pPr algn="l" fontAlgn="ctr"/>
                      <a:r>
                        <a:rPr lang="pl-PL" sz="1050" b="0" i="0" u="none" strike="noStrike" dirty="0">
                          <a:solidFill>
                            <a:srgbClr val="000000"/>
                          </a:solidFill>
                          <a:effectLst/>
                          <a:latin typeface="+mj-lt"/>
                        </a:rPr>
                        <a:t> - Budowę ścieżki rowerowej,</a:t>
                      </a:r>
                    </a:p>
                    <a:p>
                      <a:pPr algn="l" fontAlgn="ctr"/>
                      <a:r>
                        <a:rPr lang="pl-PL" sz="1050" b="0" i="0" u="none" strike="noStrike" dirty="0">
                          <a:solidFill>
                            <a:srgbClr val="000000"/>
                          </a:solidFill>
                          <a:effectLst/>
                          <a:latin typeface="+mj-lt"/>
                        </a:rPr>
                        <a:t> - Budowę chodników,</a:t>
                      </a:r>
                    </a:p>
                    <a:p>
                      <a:pPr algn="l" fontAlgn="ctr"/>
                      <a:r>
                        <a:rPr lang="pl-PL" sz="1050" b="0" i="0" u="none" strike="noStrike" dirty="0">
                          <a:solidFill>
                            <a:srgbClr val="000000"/>
                          </a:solidFill>
                          <a:effectLst/>
                          <a:latin typeface="+mj-lt"/>
                        </a:rPr>
                        <a:t> - Budowę zatok postojowych,</a:t>
                      </a:r>
                    </a:p>
                    <a:p>
                      <a:pPr algn="l" fontAlgn="ctr"/>
                      <a:r>
                        <a:rPr lang="pl-PL" sz="1050" b="0" i="0" u="none" strike="noStrike" dirty="0">
                          <a:solidFill>
                            <a:srgbClr val="000000"/>
                          </a:solidFill>
                          <a:effectLst/>
                          <a:latin typeface="+mj-lt"/>
                        </a:rPr>
                        <a:t> - Budowę/ przebudowę zjazdów,</a:t>
                      </a:r>
                    </a:p>
                    <a:p>
                      <a:pPr algn="l" fontAlgn="ctr"/>
                      <a:r>
                        <a:rPr lang="pl-PL" sz="1050" b="0" i="0" u="none" strike="noStrike" dirty="0">
                          <a:solidFill>
                            <a:srgbClr val="000000"/>
                          </a:solidFill>
                          <a:effectLst/>
                          <a:latin typeface="+mj-lt"/>
                        </a:rPr>
                        <a:t> - Budowę/ przebudowę oświetlenia ulicznego,</a:t>
                      </a:r>
                    </a:p>
                    <a:p>
                      <a:pPr algn="l" fontAlgn="ctr"/>
                      <a:r>
                        <a:rPr lang="pl-PL" sz="1050" b="0" i="0" u="none" strike="noStrike" dirty="0">
                          <a:solidFill>
                            <a:srgbClr val="000000"/>
                          </a:solidFill>
                          <a:effectLst/>
                          <a:latin typeface="+mj-lt"/>
                        </a:rPr>
                        <a:t> - Budowę/ przebudowę kanalizacji deszczowej,</a:t>
                      </a:r>
                    </a:p>
                    <a:p>
                      <a:pPr algn="l" fontAlgn="ctr"/>
                      <a:r>
                        <a:rPr lang="pl-PL" sz="1050" b="0" i="0" u="none" strike="noStrike" dirty="0">
                          <a:solidFill>
                            <a:srgbClr val="000000"/>
                          </a:solidFill>
                          <a:effectLst/>
                          <a:latin typeface="+mj-lt"/>
                        </a:rPr>
                        <a:t> - Zabezpieczenie i przebudowę kolidującej infrastruktury,</a:t>
                      </a:r>
                    </a:p>
                    <a:p>
                      <a:pPr algn="l" fontAlgn="ctr"/>
                      <a:r>
                        <a:rPr lang="pl-PL" sz="1050" b="0" i="0" u="none" strike="noStrike" dirty="0">
                          <a:solidFill>
                            <a:srgbClr val="000000"/>
                          </a:solidFill>
                          <a:effectLst/>
                          <a:latin typeface="+mj-lt"/>
                        </a:rPr>
                        <a:t> - Budowę kanału technologicznego,</a:t>
                      </a:r>
                    </a:p>
                    <a:p>
                      <a:pPr algn="l" fontAlgn="ctr"/>
                      <a:r>
                        <a:rPr lang="pl-PL" sz="1050" b="0" i="0" u="none" strike="noStrike" dirty="0">
                          <a:solidFill>
                            <a:srgbClr val="000000"/>
                          </a:solidFill>
                          <a:effectLst/>
                          <a:latin typeface="+mj-lt"/>
                        </a:rPr>
                        <a:t> - Wyburzenie pojedynczego wolnostojącego 6-stanowiskowego zespołu garaży </a:t>
                      </a:r>
                    </a:p>
                    <a:p>
                      <a:pPr algn="l" fontAlgn="ctr"/>
                      <a:r>
                        <a:rPr lang="pl-PL" sz="1050" b="0" i="0" u="none" strike="noStrike" dirty="0">
                          <a:solidFill>
                            <a:srgbClr val="000000"/>
                          </a:solidFill>
                          <a:effectLst/>
                          <a:latin typeface="+mj-lt"/>
                        </a:rPr>
                        <a:t>(od strony ul. Niepodległości).</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9630215"/>
                  </a:ext>
                </a:extLst>
              </a:tr>
            </a:tbl>
          </a:graphicData>
        </a:graphic>
      </p:graphicFrame>
    </p:spTree>
    <p:extLst>
      <p:ext uri="{BB962C8B-B14F-4D97-AF65-F5344CB8AC3E}">
        <p14:creationId xmlns:p14="http://schemas.microsoft.com/office/powerpoint/2010/main" val="2243118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8" name="Tabela 7">
            <a:extLst>
              <a:ext uri="{FF2B5EF4-FFF2-40B4-BE49-F238E27FC236}">
                <a16:creationId xmlns:a16="http://schemas.microsoft.com/office/drawing/2014/main" id="{F3768E66-E6EF-4392-9652-3AFAA4AF0E43}"/>
              </a:ext>
            </a:extLst>
          </p:cNvPr>
          <p:cNvGraphicFramePr>
            <a:graphicFrameLocks noGrp="1"/>
          </p:cNvGraphicFramePr>
          <p:nvPr>
            <p:extLst>
              <p:ext uri="{D42A27DB-BD31-4B8C-83A1-F6EECF244321}">
                <p14:modId xmlns:p14="http://schemas.microsoft.com/office/powerpoint/2010/main" val="3910858581"/>
              </p:ext>
            </p:extLst>
          </p:nvPr>
        </p:nvGraphicFramePr>
        <p:xfrm>
          <a:off x="932687" y="1056127"/>
          <a:ext cx="10390391" cy="1961535"/>
        </p:xfrm>
        <a:graphic>
          <a:graphicData uri="http://schemas.openxmlformats.org/drawingml/2006/table">
            <a:tbl>
              <a:tblPr>
                <a:tableStyleId>{5C22544A-7EE6-4342-B048-85BDC9FD1C3A}</a:tableStyleId>
              </a:tblPr>
              <a:tblGrid>
                <a:gridCol w="2813372">
                  <a:extLst>
                    <a:ext uri="{9D8B030D-6E8A-4147-A177-3AD203B41FA5}">
                      <a16:colId xmlns:a16="http://schemas.microsoft.com/office/drawing/2014/main" val="655390159"/>
                    </a:ext>
                  </a:extLst>
                </a:gridCol>
                <a:gridCol w="1260231">
                  <a:extLst>
                    <a:ext uri="{9D8B030D-6E8A-4147-A177-3AD203B41FA5}">
                      <a16:colId xmlns:a16="http://schemas.microsoft.com/office/drawing/2014/main" val="308207276"/>
                    </a:ext>
                  </a:extLst>
                </a:gridCol>
                <a:gridCol w="6316788">
                  <a:extLst>
                    <a:ext uri="{9D8B030D-6E8A-4147-A177-3AD203B41FA5}">
                      <a16:colId xmlns:a16="http://schemas.microsoft.com/office/drawing/2014/main" val="1238213295"/>
                    </a:ext>
                  </a:extLst>
                </a:gridCol>
              </a:tblGrid>
              <a:tr h="955695">
                <a:tc>
                  <a:txBody>
                    <a:bodyPr/>
                    <a:lstStyle/>
                    <a:p>
                      <a:pPr algn="ctr" fontAlgn="ctr"/>
                      <a:r>
                        <a:rPr lang="pl-PL" sz="1050" b="0" i="0" u="none" strike="noStrike" dirty="0">
                          <a:solidFill>
                            <a:srgbClr val="000000"/>
                          </a:solidFill>
                          <a:effectLst/>
                          <a:latin typeface="+mn-lt"/>
                        </a:rPr>
                        <a:t>Przebudowa drogi Sławkowskiej - Pekińskiej – Dojazdowej</a:t>
                      </a:r>
                    </a:p>
                    <a:p>
                      <a:pPr algn="ctr" fontAlgn="ctr"/>
                      <a:r>
                        <a:rPr lang="pl-PL" sz="1050" b="0" i="0" u="none" strike="noStrike" dirty="0">
                          <a:solidFill>
                            <a:srgbClr val="000000"/>
                          </a:solidFill>
                          <a:effectLst/>
                          <a:latin typeface="+mn-lt"/>
                        </a:rPr>
                        <a:t>(Zakres Gminy)</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10 700,00</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zadanie zakończone i odebrane w czerwcu 2023 r. </a:t>
                      </a:r>
                    </a:p>
                    <a:p>
                      <a:pPr algn="l" fontAlgn="ctr"/>
                      <a:r>
                        <a:rPr lang="pl-PL" sz="1050" b="0" i="0" u="none" strike="noStrike" dirty="0">
                          <a:solidFill>
                            <a:srgbClr val="000000"/>
                          </a:solidFill>
                          <a:effectLst/>
                          <a:latin typeface="+mn-lt"/>
                        </a:rPr>
                        <a:t>Zakres zadania - w ramach zadania zostały przebudowane fragmenty ulic: Pekińska, Sławkowska, Dojazdowej, w tym budowa urządzeń retencyjnych wody deszczowe i roztopowe w ul. Sławkowskiej. </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969661"/>
                  </a:ext>
                </a:extLst>
              </a:tr>
              <a:tr h="1005840">
                <a:tc>
                  <a:txBody>
                    <a:bodyPr/>
                    <a:lstStyle/>
                    <a:p>
                      <a:pPr algn="ctr" fontAlgn="ctr"/>
                      <a:r>
                        <a:rPr lang="pl-PL" sz="1050" b="0" i="0" u="none" strike="noStrike" dirty="0">
                          <a:solidFill>
                            <a:schemeClr val="tx1"/>
                          </a:solidFill>
                          <a:effectLst/>
                          <a:latin typeface="+mn-lt"/>
                        </a:rPr>
                        <a:t>"Remont ul. Leśnej i ul. Kolonia Cieśle w Sosnowcu”</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884 600,00</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zadanie zakończone i odebrane  w dniu 06.02.2023 r. </a:t>
                      </a:r>
                    </a:p>
                    <a:p>
                      <a:pPr algn="l" fontAlgn="ctr"/>
                      <a:r>
                        <a:rPr lang="pl-PL" sz="1050" b="0" i="0" u="none" strike="noStrike" dirty="0">
                          <a:solidFill>
                            <a:srgbClr val="000000"/>
                          </a:solidFill>
                          <a:effectLst/>
                          <a:latin typeface="+mn-lt"/>
                        </a:rPr>
                        <a:t>Zakres zadania - zrealizowane w formule „Zaprojektuj i wybuduj”, w oparciu o Program Funkcjonalno-Użytkowy  obejmuje swym zakresem opracowanie dokumentacji projektowej, sprawowanie nadzoru autorskiego i wykonanie robót budowlanych w ramach zadania p.n.: „Remont ul. Leśnej i ul. Kolonia Cieśle w Sosnowcu”. </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839960"/>
                  </a:ext>
                </a:extLst>
              </a:tr>
            </a:tbl>
          </a:graphicData>
        </a:graphic>
      </p:graphicFrame>
      <p:graphicFrame>
        <p:nvGraphicFramePr>
          <p:cNvPr id="2" name="Tabela 1">
            <a:extLst>
              <a:ext uri="{FF2B5EF4-FFF2-40B4-BE49-F238E27FC236}">
                <a16:creationId xmlns:a16="http://schemas.microsoft.com/office/drawing/2014/main" id="{0D4A4291-6E24-A4AC-41F2-73C0FCC5A2B9}"/>
              </a:ext>
            </a:extLst>
          </p:cNvPr>
          <p:cNvGraphicFramePr>
            <a:graphicFrameLocks noGrp="1"/>
          </p:cNvGraphicFramePr>
          <p:nvPr>
            <p:extLst>
              <p:ext uri="{D42A27DB-BD31-4B8C-83A1-F6EECF244321}">
                <p14:modId xmlns:p14="http://schemas.microsoft.com/office/powerpoint/2010/main" val="1025179760"/>
              </p:ext>
            </p:extLst>
          </p:nvPr>
        </p:nvGraphicFramePr>
        <p:xfrm>
          <a:off x="932688" y="3017662"/>
          <a:ext cx="10390390" cy="2007113"/>
        </p:xfrm>
        <a:graphic>
          <a:graphicData uri="http://schemas.openxmlformats.org/drawingml/2006/table">
            <a:tbl>
              <a:tblPr>
                <a:tableStyleId>{5C22544A-7EE6-4342-B048-85BDC9FD1C3A}</a:tableStyleId>
              </a:tblPr>
              <a:tblGrid>
                <a:gridCol w="2811657">
                  <a:extLst>
                    <a:ext uri="{9D8B030D-6E8A-4147-A177-3AD203B41FA5}">
                      <a16:colId xmlns:a16="http://schemas.microsoft.com/office/drawing/2014/main" val="809268958"/>
                    </a:ext>
                  </a:extLst>
                </a:gridCol>
                <a:gridCol w="1256381">
                  <a:extLst>
                    <a:ext uri="{9D8B030D-6E8A-4147-A177-3AD203B41FA5}">
                      <a16:colId xmlns:a16="http://schemas.microsoft.com/office/drawing/2014/main" val="2563740121"/>
                    </a:ext>
                  </a:extLst>
                </a:gridCol>
                <a:gridCol w="6322352">
                  <a:extLst>
                    <a:ext uri="{9D8B030D-6E8A-4147-A177-3AD203B41FA5}">
                      <a16:colId xmlns:a16="http://schemas.microsoft.com/office/drawing/2014/main" val="1538015928"/>
                    </a:ext>
                  </a:extLst>
                </a:gridCol>
              </a:tblGrid>
              <a:tr h="1038516">
                <a:tc>
                  <a:txBody>
                    <a:bodyPr/>
                    <a:lstStyle/>
                    <a:p>
                      <a:pPr algn="ctr" fontAlgn="ctr"/>
                      <a:r>
                        <a:rPr lang="pl-PL" sz="1050" b="0" i="0" u="none" strike="noStrike" dirty="0">
                          <a:solidFill>
                            <a:srgbClr val="000000"/>
                          </a:solidFill>
                          <a:effectLst/>
                          <a:latin typeface="+mn-lt"/>
                        </a:rPr>
                        <a:t>Rozbudowa i przebudowa DK 94 w Sosnowcu Etap II</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479 700,00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- 09.03.2023 r. Zadanie zakończone w zakresie PFU.</a:t>
                      </a:r>
                    </a:p>
                    <a:p>
                      <a:pPr algn="l" fontAlgn="ctr"/>
                      <a:r>
                        <a:rPr lang="pl-PL" sz="1050" b="0" i="0" u="none" strike="noStrike" dirty="0">
                          <a:solidFill>
                            <a:srgbClr val="000000"/>
                          </a:solidFill>
                          <a:effectLst/>
                          <a:latin typeface="+mn-lt"/>
                        </a:rPr>
                        <a:t>Zakres zadania - opracowanie programu </a:t>
                      </a:r>
                      <a:r>
                        <a:rPr lang="pl-PL" sz="1050" b="0" i="0" u="none" strike="noStrike" dirty="0" err="1">
                          <a:solidFill>
                            <a:srgbClr val="000000"/>
                          </a:solidFill>
                          <a:effectLst/>
                          <a:latin typeface="+mn-lt"/>
                        </a:rPr>
                        <a:t>funkcjonalno</a:t>
                      </a:r>
                      <a:r>
                        <a:rPr lang="pl-PL" sz="1050" b="0" i="0" u="none" strike="noStrike" dirty="0">
                          <a:solidFill>
                            <a:srgbClr val="000000"/>
                          </a:solidFill>
                          <a:effectLst/>
                          <a:latin typeface="+mn-lt"/>
                        </a:rPr>
                        <a:t> użytkowego (PFU) w zakresie rozbudowy i przebudowy  odcinka DK 94 na terenie Sosnowca od węzła z ul. Będzińską do węzła z ul. 3 maja na odcinku ok.  3,5 km wraz z przebudową obiektów mostowych, budową: kładki nadziemnej, ekranów akustycznych, kanalizacji deszczowej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9970170"/>
                  </a:ext>
                </a:extLst>
              </a:tr>
              <a:tr h="968597">
                <a:tc>
                  <a:txBody>
                    <a:bodyPr/>
                    <a:lstStyle/>
                    <a:p>
                      <a:pPr algn="ctr" fontAlgn="ctr"/>
                      <a:r>
                        <a:rPr lang="pl-PL" sz="1050" b="0" i="0" u="none" strike="noStrike" dirty="0">
                          <a:solidFill>
                            <a:schemeClr val="tx1"/>
                          </a:solidFill>
                          <a:effectLst/>
                          <a:latin typeface="+mn-lt"/>
                        </a:rPr>
                        <a:t>Przebudowa ul. Konstytucji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80 000,00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27.06.2023 r. </a:t>
                      </a:r>
                    </a:p>
                    <a:p>
                      <a:pPr algn="l" fontAlgn="ctr"/>
                      <a:r>
                        <a:rPr lang="pl-PL" sz="1050" b="0" i="0" u="none" strike="noStrike" dirty="0">
                          <a:solidFill>
                            <a:schemeClr val="tx1"/>
                          </a:solidFill>
                          <a:effectLst/>
                          <a:latin typeface="+mn-lt"/>
                        </a:rPr>
                        <a:t>Zakres zadania - w ramach zadania opracowano program funkcjonalno-użytkowy, dla przebudowy ul. Kopalnianej, Konstytucji, Kalinowej, Wrzosowej, Traugutta, w tym przebudowę/budowę/remont  odwodnienia przedmiotowych ulic.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7725327"/>
                  </a:ext>
                </a:extLst>
              </a:tr>
            </a:tbl>
          </a:graphicData>
        </a:graphic>
      </p:graphicFrame>
    </p:spTree>
    <p:extLst>
      <p:ext uri="{BB962C8B-B14F-4D97-AF65-F5344CB8AC3E}">
        <p14:creationId xmlns:p14="http://schemas.microsoft.com/office/powerpoint/2010/main" val="1650509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8" name="Symbol zastępczy zawartości 7">
            <a:extLst>
              <a:ext uri="{FF2B5EF4-FFF2-40B4-BE49-F238E27FC236}">
                <a16:creationId xmlns:a16="http://schemas.microsoft.com/office/drawing/2014/main" id="{D626E16D-A712-4383-DB47-59A3BCB98348}"/>
              </a:ext>
            </a:extLst>
          </p:cNvPr>
          <p:cNvPicPr>
            <a:picLocks noGrp="1" noChangeAspect="1"/>
          </p:cNvPicPr>
          <p:nvPr>
            <p:ph sz="quarter" idx="4"/>
          </p:nvPr>
        </p:nvPicPr>
        <p:blipFill rotWithShape="1">
          <a:blip r:embed="rId3"/>
          <a:srcRect l="8765"/>
          <a:stretch/>
        </p:blipFill>
        <p:spPr>
          <a:xfrm>
            <a:off x="6649974" y="2624328"/>
            <a:ext cx="4431180" cy="2357376"/>
          </a:xfrm>
        </p:spPr>
      </p:pic>
      <p:sp>
        <p:nvSpPr>
          <p:cNvPr id="4" name="Symbol zastępczy tekstu 3">
            <a:extLst>
              <a:ext uri="{FF2B5EF4-FFF2-40B4-BE49-F238E27FC236}">
                <a16:creationId xmlns:a16="http://schemas.microsoft.com/office/drawing/2014/main" id="{5AE7CB40-3B69-2A84-794E-1ABE6F6DC97B}"/>
              </a:ext>
            </a:extLst>
          </p:cNvPr>
          <p:cNvSpPr>
            <a:spLocks noGrp="1"/>
          </p:cNvSpPr>
          <p:nvPr>
            <p:ph type="body" idx="1"/>
          </p:nvPr>
        </p:nvSpPr>
        <p:spPr>
          <a:xfrm>
            <a:off x="664116" y="5266308"/>
            <a:ext cx="3697571" cy="541174"/>
          </a:xfrm>
        </p:spPr>
        <p:txBody>
          <a:bodyPr>
            <a:noAutofit/>
          </a:bodyPr>
          <a:lstStyle/>
          <a:p>
            <a:r>
              <a:rPr lang="pl-PL" sz="1000" b="1" dirty="0">
                <a:solidFill>
                  <a:schemeClr val="tx1"/>
                </a:solidFill>
              </a:rPr>
              <a:t>"Budowa odcinka drogi 4KDZ wraz z rozbudową skrzyżowania z ulicą Teofila Lenartowicza w Sosnowcu"</a:t>
            </a:r>
          </a:p>
        </p:txBody>
      </p:sp>
      <p:sp>
        <p:nvSpPr>
          <p:cNvPr id="7" name="Symbol zastępczy tekstu 6">
            <a:extLst>
              <a:ext uri="{FF2B5EF4-FFF2-40B4-BE49-F238E27FC236}">
                <a16:creationId xmlns:a16="http://schemas.microsoft.com/office/drawing/2014/main" id="{B06A78FC-FE8E-0CB0-1B9D-2A4ED58525BC}"/>
              </a:ext>
            </a:extLst>
          </p:cNvPr>
          <p:cNvSpPr>
            <a:spLocks noGrp="1"/>
          </p:cNvSpPr>
          <p:nvPr>
            <p:ph type="body" sz="quarter" idx="13"/>
          </p:nvPr>
        </p:nvSpPr>
        <p:spPr>
          <a:xfrm>
            <a:off x="6649974" y="4981704"/>
            <a:ext cx="4270248" cy="897888"/>
          </a:xfrm>
        </p:spPr>
        <p:txBody>
          <a:bodyPr>
            <a:normAutofit/>
          </a:bodyPr>
          <a:lstStyle/>
          <a:p>
            <a:r>
              <a:rPr lang="pl-PL" sz="1000" b="1" dirty="0">
                <a:solidFill>
                  <a:schemeClr val="tx1"/>
                </a:solidFill>
              </a:rPr>
              <a:t>"Remont ul. Leśnej i ul. Kolonia Cieśle w Sosnowcu”</a:t>
            </a:r>
          </a:p>
          <a:p>
            <a:endParaRPr lang="pl-PL" sz="1000" b="1" dirty="0">
              <a:solidFill>
                <a:schemeClr val="tx1"/>
              </a:solidFill>
            </a:endParaRPr>
          </a:p>
        </p:txBody>
      </p:sp>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xfrm>
            <a:off x="2231136" y="523614"/>
            <a:ext cx="7729728" cy="1188720"/>
          </a:xfrm>
          <a:solidFill>
            <a:schemeClr val="bg2">
              <a:lumMod val="90000"/>
            </a:schemeClr>
          </a:solidFill>
        </p:spPr>
        <p:txBody>
          <a:bodyPr>
            <a:normAutofit fontScale="90000"/>
          </a:bodyPr>
          <a:lstStyle/>
          <a:p>
            <a:r>
              <a:rPr lang="pl-PL" b="1" dirty="0"/>
              <a:t>Zadania zakończone 2023 r.</a:t>
            </a:r>
            <a:br>
              <a:rPr lang="pl-PL" b="1" dirty="0"/>
            </a:br>
            <a:r>
              <a:rPr lang="pl-PL" b="1" dirty="0"/>
              <a:t>DOKUMENTACJA FOTOGRAFICZNA </a:t>
            </a:r>
            <a:br>
              <a:rPr lang="pl-PL" sz="2800" dirty="0">
                <a:cs typeface="Tahoma" pitchFamily="2"/>
              </a:rPr>
            </a:br>
            <a:endParaRPr lang="pl-PL" sz="1800" b="1" dirty="0"/>
          </a:p>
        </p:txBody>
      </p:sp>
      <p:sp>
        <p:nvSpPr>
          <p:cNvPr id="3" name="Prostokąt 2">
            <a:extLst>
              <a:ext uri="{FF2B5EF4-FFF2-40B4-BE49-F238E27FC236}">
                <a16:creationId xmlns:a16="http://schemas.microsoft.com/office/drawing/2014/main" id="{B2A4A564-D5BC-4099-8E58-A6087B616D5E}"/>
              </a:ext>
            </a:extLst>
          </p:cNvPr>
          <p:cNvSpPr/>
          <p:nvPr/>
        </p:nvSpPr>
        <p:spPr>
          <a:xfrm>
            <a:off x="1004935" y="3429000"/>
            <a:ext cx="2544023"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a:ln>
                  <a:noFill/>
                </a:ln>
                <a:solidFill>
                  <a:prstClr val="black"/>
                </a:solidFill>
                <a:effectLst/>
                <a:uLnTx/>
                <a:uFillTx/>
                <a:latin typeface="Gill Sans MT" panose="020B0502020104020203"/>
                <a:ea typeface="+mn-ea"/>
                <a:cs typeface="+mn-cs"/>
              </a:rPr>
              <a:t> </a:t>
            </a:r>
          </a:p>
        </p:txBody>
      </p:sp>
      <p:pic>
        <p:nvPicPr>
          <p:cNvPr id="11" name="Symbol zastępczy zawartości 10">
            <a:extLst>
              <a:ext uri="{FF2B5EF4-FFF2-40B4-BE49-F238E27FC236}">
                <a16:creationId xmlns:a16="http://schemas.microsoft.com/office/drawing/2014/main" id="{B6DAD547-4C60-0D25-254B-E69C59CC17D1}"/>
              </a:ext>
            </a:extLst>
          </p:cNvPr>
          <p:cNvPicPr>
            <a:picLocks noGrp="1" noChangeAspect="1"/>
          </p:cNvPicPr>
          <p:nvPr>
            <p:ph sz="half" idx="2"/>
          </p:nvPr>
        </p:nvPicPr>
        <p:blipFill>
          <a:blip r:embed="rId4"/>
          <a:stretch>
            <a:fillRect/>
          </a:stretch>
        </p:blipFill>
        <p:spPr>
          <a:xfrm>
            <a:off x="867688" y="2185855"/>
            <a:ext cx="3727798" cy="2795849"/>
          </a:xfrm>
        </p:spPr>
      </p:pic>
    </p:spTree>
    <p:extLst>
      <p:ext uri="{BB962C8B-B14F-4D97-AF65-F5344CB8AC3E}">
        <p14:creationId xmlns:p14="http://schemas.microsoft.com/office/powerpoint/2010/main" val="2183491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5" name="Symbol zastępczy zawartości 4">
            <a:extLst>
              <a:ext uri="{FF2B5EF4-FFF2-40B4-BE49-F238E27FC236}">
                <a16:creationId xmlns:a16="http://schemas.microsoft.com/office/drawing/2014/main" id="{5C763A99-7640-44EB-8532-03EB6529E056}"/>
              </a:ext>
            </a:extLst>
          </p:cNvPr>
          <p:cNvGraphicFramePr>
            <a:graphicFrameLocks noGrp="1"/>
          </p:cNvGraphicFramePr>
          <p:nvPr>
            <p:ph idx="1"/>
            <p:extLst>
              <p:ext uri="{D42A27DB-BD31-4B8C-83A1-F6EECF244321}">
                <p14:modId xmlns:p14="http://schemas.microsoft.com/office/powerpoint/2010/main" val="2780527967"/>
              </p:ext>
            </p:extLst>
          </p:nvPr>
        </p:nvGraphicFramePr>
        <p:xfrm>
          <a:off x="420624" y="1252728"/>
          <a:ext cx="11109959" cy="4641380"/>
        </p:xfrm>
        <a:graphic>
          <a:graphicData uri="http://schemas.openxmlformats.org/drawingml/2006/table">
            <a:tbl>
              <a:tblPr>
                <a:tableStyleId>{5C22544A-7EE6-4342-B048-85BDC9FD1C3A}</a:tableStyleId>
              </a:tblPr>
              <a:tblGrid>
                <a:gridCol w="3054096">
                  <a:extLst>
                    <a:ext uri="{9D8B030D-6E8A-4147-A177-3AD203B41FA5}">
                      <a16:colId xmlns:a16="http://schemas.microsoft.com/office/drawing/2014/main" val="3172231705"/>
                    </a:ext>
                  </a:extLst>
                </a:gridCol>
                <a:gridCol w="1979407">
                  <a:extLst>
                    <a:ext uri="{9D8B030D-6E8A-4147-A177-3AD203B41FA5}">
                      <a16:colId xmlns:a16="http://schemas.microsoft.com/office/drawing/2014/main" val="1044737452"/>
                    </a:ext>
                  </a:extLst>
                </a:gridCol>
                <a:gridCol w="6076456">
                  <a:extLst>
                    <a:ext uri="{9D8B030D-6E8A-4147-A177-3AD203B41FA5}">
                      <a16:colId xmlns:a16="http://schemas.microsoft.com/office/drawing/2014/main" val="2880804961"/>
                    </a:ext>
                  </a:extLst>
                </a:gridCol>
              </a:tblGrid>
              <a:tr h="1189520">
                <a:tc>
                  <a:txBody>
                    <a:bodyPr/>
                    <a:lstStyle/>
                    <a:p>
                      <a:pPr algn="ctr" fontAlgn="ctr"/>
                      <a:r>
                        <a:rPr lang="pl-PL" sz="1050" b="0" i="0" u="none" strike="noStrike" dirty="0">
                          <a:solidFill>
                            <a:srgbClr val="000000"/>
                          </a:solidFill>
                          <a:effectLst/>
                          <a:latin typeface="+mn-lt"/>
                        </a:rPr>
                        <a:t>"Budowa węzła na ciągu drogi S1 wraz z połączeniem z istniejącym układem drogowym miasta Sosnowiec"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3 217 703,89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Zakres zadania - aktualizacja dokumentacji projektowej: Zadanie 1 Rozbudowa drogi S1 wraz z budową węzła i połączeniem z istniejącym układem drogowym miasta Sosnowiec – obejmująca rozbudowę istniejącej drogi ekspresowej na odcinku km 540+700 - 541+750 wraz z budowę węzła drogowego typu WB i połączeniem z istniejącym układem drogowym miasta Sosnowiec.  Zadanie 2 Budowa drogi klasy G łączącej węzeł na drodze S-1 ze strefą inwestycyjną  przy ul. Inwestycyjnej o łącznej długości 1,978 km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339799"/>
                  </a:ext>
                </a:extLst>
              </a:tr>
              <a:tr h="2201987">
                <a:tc>
                  <a:txBody>
                    <a:bodyPr/>
                    <a:lstStyle/>
                    <a:p>
                      <a:pPr algn="ctr" fontAlgn="ctr"/>
                      <a:r>
                        <a:rPr lang="pl-PL" sz="1050" b="0" i="0" u="none" strike="noStrike" dirty="0">
                          <a:solidFill>
                            <a:schemeClr val="tx1"/>
                          </a:solidFill>
                          <a:effectLst/>
                          <a:latin typeface="+mn-lt"/>
                        </a:rPr>
                        <a:t>"Rozbudowa skrzyżowania ul. Hubala Dobrzańskiego z ul. G. Zapolskiej w Sosnowcu wraz z realizacją zespołu parkingów na cele poprawy dostępności do Centrum Pediatrii im. Jana Pawła II w Sosnowcu w tym: ·Zadanie 1. Rozbudowa skrzyżowania ul. Mjr H. Dobrzańskiego - Hubala z ul. Gacka i ul. G. Zapolskiej</a:t>
                      </a:r>
                    </a:p>
                    <a:p>
                      <a:pPr algn="ctr" fontAlgn="ctr"/>
                      <a:r>
                        <a:rPr lang="pl-PL" sz="1050" b="0" i="0" u="none" strike="noStrike" dirty="0">
                          <a:solidFill>
                            <a:schemeClr val="tx1"/>
                          </a:solidFill>
                          <a:effectLst/>
                          <a:latin typeface="+mn-lt"/>
                        </a:rPr>
                        <a:t>Zadanie 2. Rozbudowa ul. G. Zapolskiej w Sosnowcu wraz z realizacją zespołu parkingów w celu poprawy dostępności do Centrum Pediatrii im. Jana Pawła II w Sosnowcu”</a:t>
                      </a:r>
                    </a:p>
                    <a:p>
                      <a:pPr algn="ctr" fontAlgn="ctr"/>
                      <a:endParaRPr lang="pl-PL" sz="1050" b="0" i="0" u="none" strike="noStrike"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11 019 586,93</a:t>
                      </a:r>
                    </a:p>
                    <a:p>
                      <a:pPr algn="ctr" fontAlgn="ctr"/>
                      <a:endParaRPr lang="pl-PL" sz="1050" b="0" i="0" u="none" strike="noStrike"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- 14.05.2024 r. </a:t>
                      </a:r>
                    </a:p>
                    <a:p>
                      <a:pPr algn="l" fontAlgn="ctr"/>
                      <a:r>
                        <a:rPr lang="pl-PL" sz="1050" b="0" i="0" u="none" strike="noStrike" dirty="0">
                          <a:solidFill>
                            <a:schemeClr val="tx1"/>
                          </a:solidFill>
                          <a:effectLst/>
                          <a:latin typeface="+mn-lt"/>
                        </a:rPr>
                        <a:t>Zakres zadania 1: Przebudowa skrzyżowania ul. Hubala Dobrzańskiego/Gacka w zakresie poprawy stanu nawierzchni i regulacji krawędzi jezdni. W obszarze skrzyżowania przewiduje się uporządkowanie ruchu pieszego poprzez zmianę lokalizacji przejścia dla pieszych oraz przebudowę nawierzchni chodników. Przebudowa ul. Hubala Dobrzańskiego na odcinku ok. 180 m w zakresie wymiany warstw konstrukcyjnych jezdni i nawierzchni wraz z przebudową/ uporządkowaniem parkingu/miejsc obsługi podróżnych w rejonie skrzyżowania ul. Hubala Dobrzańskiego/Gacka, budowa zatoki autobusowej oraz powiązania z istniejącymi ciągami pieszymi. Rozbudowa skrzyżowania ul. Hubala Dobrzańskiego/Zapolskiej w zakresie zmiany na skrzyżowanie typu ronda. Budowa kanalizacji deszczowej o długości ok. 200 </a:t>
                      </a:r>
                      <a:r>
                        <a:rPr lang="pl-PL" sz="1050" b="0" i="0" u="none" strike="noStrike" dirty="0" err="1">
                          <a:solidFill>
                            <a:schemeClr val="tx1"/>
                          </a:solidFill>
                          <a:effectLst/>
                          <a:latin typeface="+mn-lt"/>
                        </a:rPr>
                        <a:t>mb</a:t>
                      </a:r>
                      <a:r>
                        <a:rPr lang="pl-PL" sz="1050" b="0" i="0" u="none" strike="noStrike" dirty="0">
                          <a:solidFill>
                            <a:schemeClr val="tx1"/>
                          </a:solidFill>
                          <a:effectLst/>
                          <a:latin typeface="+mn-lt"/>
                        </a:rPr>
                        <a:t>. wraz z </a:t>
                      </a:r>
                      <a:r>
                        <a:rPr lang="pl-PL" sz="1050" b="0" i="0" u="none" strike="noStrike" dirty="0" err="1">
                          <a:solidFill>
                            <a:schemeClr val="tx1"/>
                          </a:solidFill>
                          <a:effectLst/>
                          <a:latin typeface="+mn-lt"/>
                        </a:rPr>
                        <a:t>przykanalikami</a:t>
                      </a:r>
                      <a:r>
                        <a:rPr lang="pl-PL" sz="1050" b="0" i="0" u="none" strike="noStrike" dirty="0">
                          <a:solidFill>
                            <a:schemeClr val="tx1"/>
                          </a:solidFill>
                          <a:effectLst/>
                          <a:latin typeface="+mn-lt"/>
                        </a:rPr>
                        <a:t> i wpustami ulicznymi. Przebudowa kanalizacji ogólnospławnej na odcinku ok. 50 m. </a:t>
                      </a:r>
                    </a:p>
                    <a:p>
                      <a:pPr algn="l" fontAlgn="ctr"/>
                      <a:endParaRPr lang="pl-PL" sz="1050" b="0" i="0" u="none" strike="noStrike" dirty="0">
                        <a:solidFill>
                          <a:schemeClr val="tx1"/>
                        </a:solidFill>
                        <a:effectLst/>
                        <a:latin typeface="+mn-lt"/>
                      </a:endParaRPr>
                    </a:p>
                    <a:p>
                      <a:pPr algn="l" fontAlgn="ctr"/>
                      <a:r>
                        <a:rPr lang="pl-PL" sz="1050" b="0" i="0" u="none" strike="noStrike" dirty="0">
                          <a:solidFill>
                            <a:schemeClr val="tx1"/>
                          </a:solidFill>
                          <a:effectLst/>
                          <a:latin typeface="+mn-lt"/>
                        </a:rPr>
                        <a:t>Zadanie zakończone w zakresie zadania 2 -  „Rozbudowa ul. G. Zapolskiej w Sosnowcu wraz z realizacją zespołu parkingów w celu poprawy dostępności do Centrum Pediatrii im. Jana Pawła II w Sosnowcu”</a:t>
                      </a:r>
                    </a:p>
                    <a:p>
                      <a:pPr algn="l" fontAlgn="ctr"/>
                      <a:r>
                        <a:rPr lang="pl-PL" sz="1050" b="0" i="0" u="none" strike="noStrike" dirty="0">
                          <a:solidFill>
                            <a:schemeClr val="tx1"/>
                          </a:solidFill>
                          <a:effectLst/>
                          <a:latin typeface="+mn-lt"/>
                        </a:rPr>
                        <a:t>Termin realizacji -  15.06.2023 r.</a:t>
                      </a:r>
                    </a:p>
                    <a:p>
                      <a:pPr algn="l" fontAlgn="ctr"/>
                      <a:r>
                        <a:rPr lang="pl-PL" sz="1050" b="0" i="0" u="none" strike="noStrike" dirty="0">
                          <a:solidFill>
                            <a:schemeClr val="tx1"/>
                          </a:solidFill>
                          <a:effectLst/>
                          <a:latin typeface="+mn-lt"/>
                        </a:rPr>
                        <a:t>Zakres zadania 2: Rozbudowa ul. Zapolskiej na odcinku ok 200 </a:t>
                      </a:r>
                      <a:r>
                        <a:rPr lang="pl-PL" sz="1050" b="0" i="0" u="none" strike="noStrike" dirty="0" err="1">
                          <a:solidFill>
                            <a:schemeClr val="tx1"/>
                          </a:solidFill>
                          <a:effectLst/>
                          <a:latin typeface="+mn-lt"/>
                        </a:rPr>
                        <a:t>mb</a:t>
                      </a:r>
                      <a:r>
                        <a:rPr lang="pl-PL" sz="1050" b="0" i="0" u="none" strike="noStrike" dirty="0">
                          <a:solidFill>
                            <a:schemeClr val="tx1"/>
                          </a:solidFill>
                          <a:effectLst/>
                          <a:latin typeface="+mn-lt"/>
                        </a:rPr>
                        <a:t>, uporządkowanie ruchu pieszego poprzez zmianę lokalizacji przejść dla pieszych wraz z  przebudową nawierzchni chodników, istniejących zjazdów,  budowa zatok parkingowych wzdłuż ul. Zapolskiej o łącznej ilości miejsc 30 + 2 (dla osób niepełnosprawnych). Budowa wydzielonego parkingu o łącznej ilości miejsc 18  + 2 (dla osób niepełnosprawnych). Przebudowa istniejącego parkingu o łącznej ilości miejsc 54 + 3 (dla osób niepełnosprawnych).</a:t>
                      </a:r>
                    </a:p>
                    <a:p>
                      <a:pPr algn="l" fontAlgn="ctr"/>
                      <a:endParaRPr lang="pl-PL" sz="1050" b="0" i="0" u="none" strike="noStrike"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1296321"/>
                  </a:ext>
                </a:extLst>
              </a:tr>
            </a:tbl>
          </a:graphicData>
        </a:graphic>
      </p:graphicFrame>
    </p:spTree>
    <p:extLst>
      <p:ext uri="{BB962C8B-B14F-4D97-AF65-F5344CB8AC3E}">
        <p14:creationId xmlns:p14="http://schemas.microsoft.com/office/powerpoint/2010/main" val="3786039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D1E16B01-85EA-E0D4-B599-3DEE851E72AB}"/>
              </a:ext>
            </a:extLst>
          </p:cNvPr>
          <p:cNvSpPr>
            <a:spLocks noGrp="1"/>
          </p:cNvSpPr>
          <p:nvPr>
            <p:ph type="body" idx="1"/>
          </p:nvPr>
        </p:nvSpPr>
        <p:spPr>
          <a:xfrm>
            <a:off x="1600200" y="5216329"/>
            <a:ext cx="3454908" cy="797934"/>
          </a:xfrm>
        </p:spPr>
        <p:txBody>
          <a:bodyPr>
            <a:normAutofit/>
          </a:bodyPr>
          <a:lstStyle/>
          <a:p>
            <a:r>
              <a:rPr lang="pl-PL" sz="1000" dirty="0">
                <a:solidFill>
                  <a:schemeClr val="tx1"/>
                </a:solidFill>
              </a:rPr>
              <a:t>„Budowa drogi łączącej ul. Sedlaka i ul. Niepodległości”</a:t>
            </a:r>
          </a:p>
          <a:p>
            <a:endParaRPr lang="pl-PL" sz="1000" dirty="0">
              <a:solidFill>
                <a:schemeClr val="tx1"/>
              </a:solidFill>
            </a:endParaRPr>
          </a:p>
        </p:txBody>
      </p:sp>
      <p:pic>
        <p:nvPicPr>
          <p:cNvPr id="8" name="Symbol zastępczy zawartości 7">
            <a:extLst>
              <a:ext uri="{FF2B5EF4-FFF2-40B4-BE49-F238E27FC236}">
                <a16:creationId xmlns:a16="http://schemas.microsoft.com/office/drawing/2014/main" id="{9C1CD5D9-57D3-7A92-476F-E81210131892}"/>
              </a:ext>
            </a:extLst>
          </p:cNvPr>
          <p:cNvPicPr>
            <a:picLocks noGrp="1" noChangeAspect="1"/>
          </p:cNvPicPr>
          <p:nvPr>
            <p:ph sz="half" idx="2"/>
          </p:nvPr>
        </p:nvPicPr>
        <p:blipFill>
          <a:blip r:embed="rId2"/>
          <a:stretch>
            <a:fillRect/>
          </a:stretch>
        </p:blipFill>
        <p:spPr>
          <a:xfrm>
            <a:off x="2340865" y="2313433"/>
            <a:ext cx="2186856" cy="2914446"/>
          </a:xfrm>
        </p:spPr>
      </p:pic>
      <p:pic>
        <p:nvPicPr>
          <p:cNvPr id="10" name="Symbol zastępczy zawartości 9">
            <a:extLst>
              <a:ext uri="{FF2B5EF4-FFF2-40B4-BE49-F238E27FC236}">
                <a16:creationId xmlns:a16="http://schemas.microsoft.com/office/drawing/2014/main" id="{5B3091AE-8A27-CC70-390D-7A06694A5767}"/>
              </a:ext>
            </a:extLst>
          </p:cNvPr>
          <p:cNvPicPr>
            <a:picLocks noGrp="1" noChangeAspect="1"/>
          </p:cNvPicPr>
          <p:nvPr>
            <p:ph sz="quarter" idx="4"/>
          </p:nvPr>
        </p:nvPicPr>
        <p:blipFill>
          <a:blip r:embed="rId3"/>
          <a:stretch>
            <a:fillRect/>
          </a:stretch>
        </p:blipFill>
        <p:spPr>
          <a:xfrm>
            <a:off x="7449538" y="2313433"/>
            <a:ext cx="2194980" cy="2914446"/>
          </a:xfrm>
        </p:spPr>
      </p:pic>
      <p:sp>
        <p:nvSpPr>
          <p:cNvPr id="6" name="Symbol zastępczy tekstu 5">
            <a:extLst>
              <a:ext uri="{FF2B5EF4-FFF2-40B4-BE49-F238E27FC236}">
                <a16:creationId xmlns:a16="http://schemas.microsoft.com/office/drawing/2014/main" id="{25551DA0-A3CC-B21C-E7D5-03DA49C41B90}"/>
              </a:ext>
            </a:extLst>
          </p:cNvPr>
          <p:cNvSpPr>
            <a:spLocks noGrp="1"/>
          </p:cNvSpPr>
          <p:nvPr>
            <p:ph type="body" sz="quarter" idx="13"/>
          </p:nvPr>
        </p:nvSpPr>
        <p:spPr>
          <a:xfrm>
            <a:off x="6411904" y="5227879"/>
            <a:ext cx="4270248" cy="704087"/>
          </a:xfrm>
        </p:spPr>
        <p:txBody>
          <a:bodyPr>
            <a:normAutofit/>
          </a:bodyPr>
          <a:lstStyle/>
          <a:p>
            <a:r>
              <a:rPr lang="pl-PL" sz="1000" dirty="0">
                <a:solidFill>
                  <a:schemeClr val="tx1"/>
                </a:solidFill>
              </a:rPr>
              <a:t>„Rozbudowa ul. Gen. Mariusza Zaruskiego”</a:t>
            </a:r>
          </a:p>
          <a:p>
            <a:endParaRPr lang="pl-PL" sz="1000" dirty="0">
              <a:solidFill>
                <a:schemeClr val="tx1"/>
              </a:solidFill>
            </a:endParaRPr>
          </a:p>
        </p:txBody>
      </p:sp>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solidFill>
            <a:schemeClr val="bg2">
              <a:lumMod val="90000"/>
            </a:schemeClr>
          </a:solidFill>
        </p:spPr>
        <p:txBody>
          <a:bodyPr>
            <a:normAutofit/>
          </a:bodyPr>
          <a:lstStyle/>
          <a:p>
            <a:r>
              <a:rPr lang="pl-PL" sz="2400" b="1" dirty="0"/>
              <a:t>Zadania w trakcie realizacji</a:t>
            </a:r>
            <a:br>
              <a:rPr lang="pl-PL" sz="2400" b="1" dirty="0"/>
            </a:br>
            <a:r>
              <a:rPr lang="pl-PL" sz="2400" b="1" dirty="0"/>
              <a:t>dokumentacja fotograficzna</a:t>
            </a:r>
          </a:p>
        </p:txBody>
      </p:sp>
    </p:spTree>
    <p:extLst>
      <p:ext uri="{BB962C8B-B14F-4D97-AF65-F5344CB8AC3E}">
        <p14:creationId xmlns:p14="http://schemas.microsoft.com/office/powerpoint/2010/main" val="219839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D7F8FA02-8995-486C-A973-2A3FD004B6DA}"/>
              </a:ext>
            </a:extLst>
          </p:cNvPr>
          <p:cNvGraphicFramePr>
            <a:graphicFrameLocks noGrp="1"/>
          </p:cNvGraphicFramePr>
          <p:nvPr>
            <p:extLst>
              <p:ext uri="{D42A27DB-BD31-4B8C-83A1-F6EECF244321}">
                <p14:modId xmlns:p14="http://schemas.microsoft.com/office/powerpoint/2010/main" val="1799787099"/>
              </p:ext>
            </p:extLst>
          </p:nvPr>
        </p:nvGraphicFramePr>
        <p:xfrm>
          <a:off x="1426676" y="874758"/>
          <a:ext cx="9338648" cy="5108484"/>
        </p:xfrm>
        <a:graphic>
          <a:graphicData uri="http://schemas.openxmlformats.org/drawingml/2006/table">
            <a:tbl>
              <a:tblPr>
                <a:tableStyleId>{5C22544A-7EE6-4342-B048-85BDC9FD1C3A}</a:tableStyleId>
              </a:tblPr>
              <a:tblGrid>
                <a:gridCol w="2478939">
                  <a:extLst>
                    <a:ext uri="{9D8B030D-6E8A-4147-A177-3AD203B41FA5}">
                      <a16:colId xmlns:a16="http://schemas.microsoft.com/office/drawing/2014/main" val="2129052254"/>
                    </a:ext>
                  </a:extLst>
                </a:gridCol>
                <a:gridCol w="1721688">
                  <a:extLst>
                    <a:ext uri="{9D8B030D-6E8A-4147-A177-3AD203B41FA5}">
                      <a16:colId xmlns:a16="http://schemas.microsoft.com/office/drawing/2014/main" val="1151831160"/>
                    </a:ext>
                  </a:extLst>
                </a:gridCol>
                <a:gridCol w="5138021">
                  <a:extLst>
                    <a:ext uri="{9D8B030D-6E8A-4147-A177-3AD203B41FA5}">
                      <a16:colId xmlns:a16="http://schemas.microsoft.com/office/drawing/2014/main" val="1467324905"/>
                    </a:ext>
                  </a:extLst>
                </a:gridCol>
              </a:tblGrid>
              <a:tr h="827826">
                <a:tc>
                  <a:txBody>
                    <a:bodyPr/>
                    <a:lstStyle/>
                    <a:p>
                      <a:pPr algn="ctr" fontAlgn="ctr"/>
                      <a:r>
                        <a:rPr lang="pl-PL" sz="1050" b="0" i="0" u="none" strike="noStrike" dirty="0">
                          <a:solidFill>
                            <a:srgbClr val="000000"/>
                          </a:solidFill>
                          <a:effectLst/>
                          <a:latin typeface="+mj-lt"/>
                        </a:rPr>
                        <a:t>Metropolitarna droga rowerowa w obszarze GZM na terenie Gminy Sosnowiec</a:t>
                      </a:r>
                    </a:p>
                  </a:txBody>
                  <a:tcPr marL="7034" marR="7034" marT="70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j-lt"/>
                        </a:rPr>
                        <a:t>900 433,00</a:t>
                      </a:r>
                    </a:p>
                  </a:txBody>
                  <a:tcPr marL="7034" marR="7034" marT="70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j-lt"/>
                        </a:rPr>
                        <a:t>Termin realizacji – 24.12.2023 r.</a:t>
                      </a:r>
                    </a:p>
                    <a:p>
                      <a:pPr algn="l" fontAlgn="ctr"/>
                      <a:r>
                        <a:rPr lang="pl-PL" sz="1050" b="0" i="0" u="none" strike="noStrike" dirty="0">
                          <a:solidFill>
                            <a:schemeClr val="tx1"/>
                          </a:solidFill>
                          <a:effectLst/>
                          <a:latin typeface="+mj-lt"/>
                        </a:rPr>
                        <a:t>Zakres zadania - opracowanie czterech programów funkcjonalno-użytkowych dla </a:t>
                      </a:r>
                      <a:r>
                        <a:rPr lang="pl-PL" sz="1050" b="0" i="0" u="none" strike="noStrike" dirty="0" err="1">
                          <a:solidFill>
                            <a:schemeClr val="tx1"/>
                          </a:solidFill>
                          <a:effectLst/>
                          <a:latin typeface="+mj-lt"/>
                        </a:rPr>
                        <a:t>velostrady</a:t>
                      </a:r>
                      <a:r>
                        <a:rPr lang="pl-PL" sz="1050" b="0" i="0" u="none" strike="noStrike" dirty="0">
                          <a:solidFill>
                            <a:schemeClr val="tx1"/>
                          </a:solidFill>
                          <a:effectLst/>
                          <a:latin typeface="+mj-lt"/>
                        </a:rPr>
                        <a:t> przebiegającej na terenie Gminy Sosnowiec. </a:t>
                      </a:r>
                    </a:p>
                  </a:txBody>
                  <a:tcPr marL="7034" marR="7034" marT="70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475519"/>
                  </a:ext>
                </a:extLst>
              </a:tr>
              <a:tr h="1294946">
                <a:tc>
                  <a:txBody>
                    <a:bodyPr/>
                    <a:lstStyle/>
                    <a:p>
                      <a:pPr algn="ctr" fontAlgn="ctr"/>
                      <a:r>
                        <a:rPr lang="pl-PL" sz="1050" b="0" i="0" u="none" strike="noStrike" dirty="0">
                          <a:solidFill>
                            <a:schemeClr val="tx1"/>
                          </a:solidFill>
                          <a:effectLst/>
                          <a:latin typeface="+mj-lt"/>
                        </a:rPr>
                        <a:t>Modernizacja gospodarki wodno-ściekowej wraz z przebudową ulic w rejonie Ostrów Górniczy w Sosnowcu </a:t>
                      </a:r>
                    </a:p>
                    <a:p>
                      <a:pPr algn="ctr" fontAlgn="ctr"/>
                      <a:endParaRPr lang="pl-PL" sz="1050" b="0" i="0" u="none" strike="noStrike" dirty="0">
                        <a:solidFill>
                          <a:schemeClr val="tx1"/>
                        </a:solidFill>
                        <a:effectLst/>
                        <a:latin typeface="+mj-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j-lt"/>
                        </a:rPr>
                        <a:t>504 836,58</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j-lt"/>
                        </a:rPr>
                        <a:t>Termin realizacji -  04.10.2024 r. </a:t>
                      </a:r>
                    </a:p>
                    <a:p>
                      <a:pPr algn="l" fontAlgn="ctr"/>
                      <a:r>
                        <a:rPr lang="pl-PL" sz="1050" b="0" i="0" u="none" strike="noStrike" dirty="0">
                          <a:solidFill>
                            <a:schemeClr val="tx1"/>
                          </a:solidFill>
                          <a:effectLst/>
                          <a:latin typeface="+mj-lt"/>
                        </a:rPr>
                        <a:t>Zakres zadania - w ramach zadania przewidziano budowę kanalizacji </a:t>
                      </a:r>
                      <a:r>
                        <a:rPr lang="pl-PL" sz="1050" b="0" i="0" u="none" strike="noStrike" dirty="0" err="1">
                          <a:solidFill>
                            <a:schemeClr val="tx1"/>
                          </a:solidFill>
                          <a:effectLst/>
                          <a:latin typeface="+mj-lt"/>
                        </a:rPr>
                        <a:t>deczszowej</a:t>
                      </a:r>
                      <a:r>
                        <a:rPr lang="pl-PL" sz="1050" b="0" i="0" u="none" strike="noStrike" dirty="0">
                          <a:solidFill>
                            <a:schemeClr val="tx1"/>
                          </a:solidFill>
                          <a:effectLst/>
                          <a:latin typeface="+mj-lt"/>
                        </a:rPr>
                        <a:t> wraz  wykonaniem nawierzchni ul. </a:t>
                      </a:r>
                      <a:r>
                        <a:rPr lang="pl-PL" sz="1050" b="0" i="0" u="none" strike="noStrike" dirty="0" err="1">
                          <a:solidFill>
                            <a:schemeClr val="tx1"/>
                          </a:solidFill>
                          <a:effectLst/>
                          <a:latin typeface="+mj-lt"/>
                        </a:rPr>
                        <a:t>Maczkowskiej</a:t>
                      </a:r>
                      <a:r>
                        <a:rPr lang="pl-PL" sz="1050" b="0" i="0" u="none" strike="noStrike" dirty="0">
                          <a:solidFill>
                            <a:schemeClr val="tx1"/>
                          </a:solidFill>
                          <a:effectLst/>
                          <a:latin typeface="+mj-lt"/>
                        </a:rPr>
                        <a:t>. Dodatkowo przewidziano budowę chodnika w ul. </a:t>
                      </a:r>
                      <a:r>
                        <a:rPr lang="pl-PL" sz="1050" b="0" i="0" u="none" strike="noStrike" dirty="0" err="1">
                          <a:solidFill>
                            <a:schemeClr val="tx1"/>
                          </a:solidFill>
                          <a:effectLst/>
                          <a:latin typeface="+mj-lt"/>
                        </a:rPr>
                        <a:t>Maczkowskiej</a:t>
                      </a:r>
                      <a:r>
                        <a:rPr lang="pl-PL" sz="1050" b="0" i="0" u="none" strike="noStrike" dirty="0">
                          <a:solidFill>
                            <a:schemeClr val="tx1"/>
                          </a:solidFill>
                          <a:effectLst/>
                          <a:latin typeface="+mj-lt"/>
                        </a:rPr>
                        <a:t> na odcinku od ul. Niecałej do ul. Leśnej.</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352601"/>
                  </a:ext>
                </a:extLst>
              </a:tr>
              <a:tr h="771598">
                <a:tc>
                  <a:txBody>
                    <a:bodyPr/>
                    <a:lstStyle/>
                    <a:p>
                      <a:pPr algn="ctr" fontAlgn="ctr"/>
                      <a:r>
                        <a:rPr lang="pl-PL" sz="1050" b="0" i="0" u="none" strike="noStrike" dirty="0">
                          <a:solidFill>
                            <a:srgbClr val="000000"/>
                          </a:solidFill>
                          <a:effectLst/>
                          <a:latin typeface="+mj-lt"/>
                        </a:rPr>
                        <a:t>„Budowa i przebudowa sygnalizacji świetlnych na trasie przejazdu linii tramwajowej T15 w ciągu ulic 3 Maja, Marszałka Józefa Piłsudskiego i Jana III Sobieskiego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j-lt"/>
                        </a:rPr>
                        <a:t>3 450 000,00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j-lt"/>
                        </a:rPr>
                        <a:t>Termin realizacji - 20.12.2023 r.</a:t>
                      </a:r>
                    </a:p>
                    <a:p>
                      <a:pPr algn="l" fontAlgn="ctr"/>
                      <a:r>
                        <a:rPr lang="pl-PL" sz="1050" b="0" i="0" u="none" strike="noStrike" dirty="0">
                          <a:solidFill>
                            <a:srgbClr val="000000"/>
                          </a:solidFill>
                          <a:effectLst/>
                          <a:latin typeface="+mj-lt"/>
                        </a:rPr>
                        <a:t>Wykonawca złożył wniosek o wydłużenie terminu realizacji zadania. </a:t>
                      </a:r>
                    </a:p>
                    <a:p>
                      <a:pPr algn="l" fontAlgn="ctr"/>
                      <a:r>
                        <a:rPr lang="pl-PL" sz="1050" b="0" i="0" u="none" strike="noStrike" dirty="0">
                          <a:solidFill>
                            <a:srgbClr val="000000"/>
                          </a:solidFill>
                          <a:effectLst/>
                          <a:latin typeface="+mj-lt"/>
                        </a:rPr>
                        <a:t>Zakres zadania - optymalizacja ruchu tramwajowego linii T15 na terenie Gminy Sosnowiec, w celu jej  przyśpieszenia na terenie Gminy Sosnowiec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4302533"/>
                  </a:ext>
                </a:extLst>
              </a:tr>
              <a:tr h="694944">
                <a:tc>
                  <a:txBody>
                    <a:bodyPr/>
                    <a:lstStyle/>
                    <a:p>
                      <a:pPr algn="ctr" fontAlgn="ctr"/>
                      <a:r>
                        <a:rPr lang="pl-PL" sz="1050" b="0" i="0" u="none" strike="noStrike" dirty="0">
                          <a:solidFill>
                            <a:schemeClr val="tx1"/>
                          </a:solidFill>
                          <a:effectLst/>
                          <a:latin typeface="+mj-lt"/>
                        </a:rPr>
                        <a:t>„Przebudowa ul. Marcina  Kasprzaka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j-lt"/>
                        </a:rPr>
                        <a:t>400 000,00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j-lt"/>
                        </a:rPr>
                        <a:t>Termin realizacji - 23.11.2024</a:t>
                      </a:r>
                    </a:p>
                    <a:p>
                      <a:pPr algn="l" fontAlgn="ctr"/>
                      <a:r>
                        <a:rPr lang="pl-PL" sz="1050" b="0" i="0" u="none" strike="noStrike" dirty="0">
                          <a:solidFill>
                            <a:schemeClr val="tx1"/>
                          </a:solidFill>
                          <a:effectLst/>
                          <a:latin typeface="+mj-lt"/>
                        </a:rPr>
                        <a:t>Zakres zadania - opracowanie dokumentacji projektowej rozbudowy skrzyżowania ul. Braci Mieroszewskich z ul. Kasprzaka wraz z rozbudową fragmentu ul. Kasprzaka</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345753"/>
                  </a:ext>
                </a:extLst>
              </a:tr>
              <a:tr h="604966">
                <a:tc>
                  <a:txBody>
                    <a:bodyPr/>
                    <a:lstStyle/>
                    <a:p>
                      <a:pPr algn="ctr" fontAlgn="ctr"/>
                      <a:r>
                        <a:rPr lang="pl-PL" sz="1050" b="0" i="0" u="none" strike="noStrike" dirty="0">
                          <a:solidFill>
                            <a:schemeClr val="tx1"/>
                          </a:solidFill>
                          <a:effectLst/>
                          <a:latin typeface="+mj-lt"/>
                        </a:rPr>
                        <a:t>„Modernizacja fragmentów ulicy Wojska Polskiego w Sosnowcu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j-lt"/>
                        </a:rPr>
                        <a:t>-</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j-lt"/>
                        </a:rPr>
                        <a:t>W ramach zadania planowana jest wymiana warstw konstrukcyjnych nawierzchni na odcinku od budynku nr 163 przy ul. Wojska Polskiego do punktu styku z planowaną przebudową skrzyżowania ul. Wojska Polskiego z ul. Traugutta. Trwają ustalenia w zakresie wyznaczenia fragmentów. Zadanie przekazane do MZUK.</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3588817"/>
                  </a:ext>
                </a:extLst>
              </a:tr>
              <a:tr h="834832">
                <a:tc>
                  <a:txBody>
                    <a:bodyPr/>
                    <a:lstStyle/>
                    <a:p>
                      <a:pPr algn="ctr" fontAlgn="ctr"/>
                      <a:r>
                        <a:rPr lang="pl-PL" sz="1050" b="0" i="0" u="none" strike="noStrike" dirty="0">
                          <a:solidFill>
                            <a:schemeClr val="tx1"/>
                          </a:solidFill>
                          <a:effectLst/>
                          <a:latin typeface="+mj-lt"/>
                        </a:rPr>
                        <a:t>"Przebudowa skrzyżowania ul. Wojska Polskiego z ul. Traugutta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j-lt"/>
                        </a:rPr>
                        <a:t>161 000,00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j-lt"/>
                        </a:rPr>
                        <a:t>W ramach zadania planowana jest przebudowa kolidujących sieci podziemnych, budowa ronda, budowa ciągu pieszo-jezdnego. Przygotowano koncepcje pod PFU.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178039"/>
                  </a:ext>
                </a:extLst>
              </a:tr>
            </a:tbl>
          </a:graphicData>
        </a:graphic>
      </p:graphicFrame>
    </p:spTree>
    <p:extLst>
      <p:ext uri="{BB962C8B-B14F-4D97-AF65-F5344CB8AC3E}">
        <p14:creationId xmlns:p14="http://schemas.microsoft.com/office/powerpoint/2010/main" val="1716895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90000"/>
          </a:schemeClr>
        </a:solidFill>
        <a:effectLst/>
      </p:bgPr>
    </p:bg>
    <p:spTree>
      <p:nvGrpSpPr>
        <p:cNvPr id="1" name=""/>
        <p:cNvGrpSpPr/>
        <p:nvPr/>
      </p:nvGrpSpPr>
      <p:grpSpPr>
        <a:xfrm>
          <a:off x="0" y="0"/>
          <a:ext cx="0" cy="0"/>
          <a:chOff x="0" y="0"/>
          <a:chExt cx="0" cy="0"/>
        </a:xfrm>
      </p:grpSpPr>
      <p:pic>
        <p:nvPicPr>
          <p:cNvPr id="9" name="Symbol zastępczy zawartości 8">
            <a:extLst>
              <a:ext uri="{FF2B5EF4-FFF2-40B4-BE49-F238E27FC236}">
                <a16:creationId xmlns:a16="http://schemas.microsoft.com/office/drawing/2014/main" id="{EFC77858-60F7-E114-38F9-D3C4AF73551E}"/>
              </a:ext>
            </a:extLst>
          </p:cNvPr>
          <p:cNvPicPr>
            <a:picLocks noGrp="1" noChangeAspect="1"/>
          </p:cNvPicPr>
          <p:nvPr>
            <p:ph sz="quarter" idx="4"/>
          </p:nvPr>
        </p:nvPicPr>
        <p:blipFill>
          <a:blip r:embed="rId3"/>
          <a:stretch>
            <a:fillRect/>
          </a:stretch>
        </p:blipFill>
        <p:spPr>
          <a:xfrm>
            <a:off x="7792978" y="2083999"/>
            <a:ext cx="2203696" cy="2936222"/>
          </a:xfrm>
        </p:spPr>
      </p:pic>
      <p:sp>
        <p:nvSpPr>
          <p:cNvPr id="4" name="Symbol zastępczy tekstu 3">
            <a:extLst>
              <a:ext uri="{FF2B5EF4-FFF2-40B4-BE49-F238E27FC236}">
                <a16:creationId xmlns:a16="http://schemas.microsoft.com/office/drawing/2014/main" id="{5AE7CB40-3B69-2A84-794E-1ABE6F6DC97B}"/>
              </a:ext>
            </a:extLst>
          </p:cNvPr>
          <p:cNvSpPr>
            <a:spLocks noGrp="1"/>
          </p:cNvSpPr>
          <p:nvPr>
            <p:ph type="body" idx="1"/>
          </p:nvPr>
        </p:nvSpPr>
        <p:spPr>
          <a:xfrm>
            <a:off x="1004935" y="5243372"/>
            <a:ext cx="3697571" cy="541174"/>
          </a:xfrm>
        </p:spPr>
        <p:txBody>
          <a:bodyPr>
            <a:noAutofit/>
          </a:bodyPr>
          <a:lstStyle/>
          <a:p>
            <a:r>
              <a:rPr lang="pl-PL" sz="1000" b="1" dirty="0">
                <a:solidFill>
                  <a:schemeClr val="tx1"/>
                </a:solidFill>
              </a:rPr>
              <a:t>Przebudowa drogi Sławkowskiej - Pekińskiej – Dojazdowej</a:t>
            </a:r>
          </a:p>
        </p:txBody>
      </p:sp>
      <p:sp>
        <p:nvSpPr>
          <p:cNvPr id="7" name="Symbol zastępczy tekstu 6">
            <a:extLst>
              <a:ext uri="{FF2B5EF4-FFF2-40B4-BE49-F238E27FC236}">
                <a16:creationId xmlns:a16="http://schemas.microsoft.com/office/drawing/2014/main" id="{B06A78FC-FE8E-0CB0-1B9D-2A4ED58525BC}"/>
              </a:ext>
            </a:extLst>
          </p:cNvPr>
          <p:cNvSpPr>
            <a:spLocks noGrp="1"/>
          </p:cNvSpPr>
          <p:nvPr>
            <p:ph type="body" sz="quarter" idx="13"/>
          </p:nvPr>
        </p:nvSpPr>
        <p:spPr>
          <a:xfrm>
            <a:off x="6759702" y="5238876"/>
            <a:ext cx="4270248" cy="704087"/>
          </a:xfrm>
        </p:spPr>
        <p:txBody>
          <a:bodyPr>
            <a:normAutofit/>
          </a:bodyPr>
          <a:lstStyle/>
          <a:p>
            <a:r>
              <a:rPr lang="pl-PL" sz="1000" b="1" dirty="0">
                <a:solidFill>
                  <a:schemeClr val="tx1"/>
                </a:solidFill>
              </a:rPr>
              <a:t>„Przebudowa ul. Małachowskiego”</a:t>
            </a:r>
          </a:p>
          <a:p>
            <a:endParaRPr lang="pl-PL" sz="1000" b="1" dirty="0">
              <a:solidFill>
                <a:schemeClr val="tx1"/>
              </a:solidFill>
            </a:endParaRPr>
          </a:p>
        </p:txBody>
      </p:sp>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xfrm>
            <a:off x="2231136" y="523614"/>
            <a:ext cx="7729728" cy="1188720"/>
          </a:xfrm>
          <a:solidFill>
            <a:schemeClr val="bg2">
              <a:lumMod val="90000"/>
            </a:schemeClr>
          </a:solidFill>
        </p:spPr>
        <p:txBody>
          <a:bodyPr>
            <a:normAutofit fontScale="90000"/>
          </a:bodyPr>
          <a:lstStyle/>
          <a:p>
            <a:r>
              <a:rPr lang="pl-PL" b="1" dirty="0"/>
              <a:t>Zadania zakończone 2023 r.</a:t>
            </a:r>
            <a:br>
              <a:rPr lang="pl-PL" b="1" dirty="0"/>
            </a:br>
            <a:r>
              <a:rPr lang="pl-PL" b="1" dirty="0"/>
              <a:t>DOKUMENTACJA FOTOGRAFICZNA </a:t>
            </a:r>
            <a:br>
              <a:rPr lang="pl-PL" sz="2800" dirty="0">
                <a:cs typeface="Tahoma" pitchFamily="2"/>
              </a:rPr>
            </a:br>
            <a:endParaRPr lang="pl-PL" sz="1800" b="1" dirty="0"/>
          </a:p>
        </p:txBody>
      </p:sp>
      <p:sp>
        <p:nvSpPr>
          <p:cNvPr id="3" name="Prostokąt 2">
            <a:extLst>
              <a:ext uri="{FF2B5EF4-FFF2-40B4-BE49-F238E27FC236}">
                <a16:creationId xmlns:a16="http://schemas.microsoft.com/office/drawing/2014/main" id="{B2A4A564-D5BC-4099-8E58-A6087B616D5E}"/>
              </a:ext>
            </a:extLst>
          </p:cNvPr>
          <p:cNvSpPr/>
          <p:nvPr/>
        </p:nvSpPr>
        <p:spPr>
          <a:xfrm>
            <a:off x="1004935" y="3429000"/>
            <a:ext cx="2544023" cy="246221"/>
          </a:xfrm>
          <a:prstGeom prst="rect">
            <a:avLst/>
          </a:prstGeom>
        </p:spPr>
        <p:txBody>
          <a:bodyPr wrap="square">
            <a:spAutoFit/>
          </a:bodyPr>
          <a:lstStyle/>
          <a:p>
            <a:r>
              <a:rPr lang="pl-PL" sz="1000" dirty="0"/>
              <a:t> </a:t>
            </a:r>
          </a:p>
        </p:txBody>
      </p:sp>
      <p:pic>
        <p:nvPicPr>
          <p:cNvPr id="6" name="Symbol zastępczy zawartości 5">
            <a:extLst>
              <a:ext uri="{FF2B5EF4-FFF2-40B4-BE49-F238E27FC236}">
                <a16:creationId xmlns:a16="http://schemas.microsoft.com/office/drawing/2014/main" id="{E0730695-CA92-1942-058F-D8522E0A0F60}"/>
              </a:ext>
            </a:extLst>
          </p:cNvPr>
          <p:cNvPicPr>
            <a:picLocks noGrp="1" noChangeAspect="1"/>
          </p:cNvPicPr>
          <p:nvPr>
            <p:ph sz="half" idx="2"/>
          </p:nvPr>
        </p:nvPicPr>
        <p:blipFill>
          <a:blip r:embed="rId4"/>
          <a:stretch>
            <a:fillRect/>
          </a:stretch>
        </p:blipFill>
        <p:spPr>
          <a:xfrm>
            <a:off x="746412" y="2093015"/>
            <a:ext cx="4626127" cy="2341825"/>
          </a:xfrm>
        </p:spPr>
      </p:pic>
    </p:spTree>
    <p:extLst>
      <p:ext uri="{BB962C8B-B14F-4D97-AF65-F5344CB8AC3E}">
        <p14:creationId xmlns:p14="http://schemas.microsoft.com/office/powerpoint/2010/main" val="2903834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D7F8FA02-8995-486C-A973-2A3FD004B6DA}"/>
              </a:ext>
            </a:extLst>
          </p:cNvPr>
          <p:cNvGraphicFramePr>
            <a:graphicFrameLocks noGrp="1"/>
          </p:cNvGraphicFramePr>
          <p:nvPr>
            <p:extLst>
              <p:ext uri="{D42A27DB-BD31-4B8C-83A1-F6EECF244321}">
                <p14:modId xmlns:p14="http://schemas.microsoft.com/office/powerpoint/2010/main" val="3787403984"/>
              </p:ext>
            </p:extLst>
          </p:nvPr>
        </p:nvGraphicFramePr>
        <p:xfrm>
          <a:off x="1363294" y="460752"/>
          <a:ext cx="9465412" cy="5936496"/>
        </p:xfrm>
        <a:graphic>
          <a:graphicData uri="http://schemas.openxmlformats.org/drawingml/2006/table">
            <a:tbl>
              <a:tblPr>
                <a:tableStyleId>{5C22544A-7EE6-4342-B048-85BDC9FD1C3A}</a:tableStyleId>
              </a:tblPr>
              <a:tblGrid>
                <a:gridCol w="2605703">
                  <a:extLst>
                    <a:ext uri="{9D8B030D-6E8A-4147-A177-3AD203B41FA5}">
                      <a16:colId xmlns:a16="http://schemas.microsoft.com/office/drawing/2014/main" val="2129052254"/>
                    </a:ext>
                  </a:extLst>
                </a:gridCol>
                <a:gridCol w="1721688">
                  <a:extLst>
                    <a:ext uri="{9D8B030D-6E8A-4147-A177-3AD203B41FA5}">
                      <a16:colId xmlns:a16="http://schemas.microsoft.com/office/drawing/2014/main" val="1151831160"/>
                    </a:ext>
                  </a:extLst>
                </a:gridCol>
                <a:gridCol w="5138021">
                  <a:extLst>
                    <a:ext uri="{9D8B030D-6E8A-4147-A177-3AD203B41FA5}">
                      <a16:colId xmlns:a16="http://schemas.microsoft.com/office/drawing/2014/main" val="1467324905"/>
                    </a:ext>
                  </a:extLst>
                </a:gridCol>
              </a:tblGrid>
              <a:tr h="501894">
                <a:tc>
                  <a:txBody>
                    <a:bodyPr/>
                    <a:lstStyle/>
                    <a:p>
                      <a:pPr algn="ctr" fontAlgn="ctr"/>
                      <a:r>
                        <a:rPr lang="pl-PL" sz="1050" b="0" i="0" u="none" strike="noStrike" dirty="0">
                          <a:solidFill>
                            <a:schemeClr val="tx1"/>
                          </a:solidFill>
                          <a:effectLst/>
                          <a:latin typeface="+mn-lt"/>
                        </a:rPr>
                        <a:t>Remont ul. Piotrkowskiej</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3 654 364,00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05.07.2024 r. </a:t>
                      </a:r>
                    </a:p>
                    <a:p>
                      <a:pPr algn="l" fontAlgn="ctr"/>
                      <a:r>
                        <a:rPr lang="pl-PL" sz="1050" b="0" i="0" u="none" strike="noStrike" dirty="0">
                          <a:solidFill>
                            <a:schemeClr val="tx1"/>
                          </a:solidFill>
                          <a:effectLst/>
                          <a:latin typeface="+mn-lt"/>
                        </a:rPr>
                        <a:t>W dniu 5 grudnia 2023r. została podpisania umowa</a:t>
                      </a:r>
                    </a:p>
                    <a:p>
                      <a:pPr algn="l" fontAlgn="ctr"/>
                      <a:r>
                        <a:rPr lang="pl-PL" sz="1050" b="0" i="0" u="none" strike="noStrike" dirty="0">
                          <a:solidFill>
                            <a:schemeClr val="tx1"/>
                          </a:solidFill>
                          <a:effectLst/>
                          <a:latin typeface="+mn-lt"/>
                        </a:rPr>
                        <a:t>pomiędzy Gminą Sosnowiec a Silesia Trans Service Sp. z o.o. z siedzibą w Katowicach.</a:t>
                      </a:r>
                    </a:p>
                    <a:p>
                      <a:pPr algn="l" fontAlgn="ctr"/>
                      <a:r>
                        <a:rPr lang="pl-PL" sz="1050" b="0" i="0" u="none" strike="noStrike" dirty="0">
                          <a:solidFill>
                            <a:schemeClr val="tx1"/>
                          </a:solidFill>
                          <a:effectLst/>
                          <a:latin typeface="+mn-lt"/>
                        </a:rPr>
                        <a:t>Przekazano Wykonawcy wytyczne do opracowania tablicy informującej o dofinansowaniu.</a:t>
                      </a:r>
                    </a:p>
                    <a:p>
                      <a:pPr algn="l" fontAlgn="ctr"/>
                      <a:r>
                        <a:rPr lang="pl-PL" sz="1050" b="0" i="0" u="none" strike="noStrike" dirty="0">
                          <a:solidFill>
                            <a:schemeClr val="tx1"/>
                          </a:solidFill>
                          <a:effectLst/>
                          <a:latin typeface="+mn-lt"/>
                        </a:rPr>
                        <a:t>Oczekuje się na projekt tablicy informującej o dofinansowaniu.</a:t>
                      </a:r>
                    </a:p>
                    <a:p>
                      <a:pPr algn="l" fontAlgn="ctr"/>
                      <a:r>
                        <a:rPr lang="pl-PL" sz="1050" b="0" i="0" u="none" strike="noStrike" dirty="0">
                          <a:solidFill>
                            <a:schemeClr val="tx1"/>
                          </a:solidFill>
                          <a:effectLst/>
                          <a:latin typeface="+mn-lt"/>
                        </a:rPr>
                        <a:t>Zakres zadania - W ramach zamierzenia budowlanego przewidziano:</a:t>
                      </a:r>
                    </a:p>
                    <a:p>
                      <a:pPr algn="l" fontAlgn="ctr"/>
                      <a:r>
                        <a:rPr lang="pl-PL" sz="1050" b="0" i="0" u="none" strike="noStrike" dirty="0">
                          <a:solidFill>
                            <a:schemeClr val="tx1"/>
                          </a:solidFill>
                          <a:effectLst/>
                          <a:latin typeface="+mn-lt"/>
                        </a:rPr>
                        <a:t>rozbiórkę uszkodzonych, zniszczonych i luźnych elementów konstrukcji ul. Piotrkowskiej, w tym zjazdów i chodników w ciągu drogi,</a:t>
                      </a:r>
                    </a:p>
                    <a:p>
                      <a:pPr algn="l" fontAlgn="ctr"/>
                      <a:r>
                        <a:rPr lang="pl-PL" sz="1050" b="0" i="0" u="none" strike="noStrike" dirty="0">
                          <a:solidFill>
                            <a:schemeClr val="tx1"/>
                          </a:solidFill>
                          <a:effectLst/>
                          <a:latin typeface="+mn-lt"/>
                        </a:rPr>
                        <a:t>remont (odtworzenie) konstrukcji nawierzchni ul. Piotrkowskiej,</a:t>
                      </a:r>
                    </a:p>
                    <a:p>
                      <a:pPr algn="l" fontAlgn="ctr"/>
                      <a:r>
                        <a:rPr lang="pl-PL" sz="1050" b="0" i="0" u="none" strike="noStrike" dirty="0">
                          <a:solidFill>
                            <a:schemeClr val="tx1"/>
                          </a:solidFill>
                          <a:effectLst/>
                          <a:latin typeface="+mn-lt"/>
                        </a:rPr>
                        <a:t>remont (odtworzenie) konstrukcji chodników, zjazdów,</a:t>
                      </a:r>
                    </a:p>
                    <a:p>
                      <a:pPr algn="l" fontAlgn="ctr"/>
                      <a:r>
                        <a:rPr lang="pl-PL" sz="1050" b="0" i="0" u="none" strike="noStrike" dirty="0">
                          <a:solidFill>
                            <a:schemeClr val="tx1"/>
                          </a:solidFill>
                          <a:effectLst/>
                          <a:latin typeface="+mn-lt"/>
                        </a:rPr>
                        <a:t>remont (odtworzenie) istniejących obramowań jezdni i chodników,</a:t>
                      </a:r>
                    </a:p>
                    <a:p>
                      <a:pPr algn="l" fontAlgn="ctr"/>
                      <a:r>
                        <a:rPr lang="pl-PL" sz="1050" b="0" i="0" u="none" strike="noStrike" dirty="0">
                          <a:solidFill>
                            <a:schemeClr val="tx1"/>
                          </a:solidFill>
                          <a:effectLst/>
                          <a:latin typeface="+mn-lt"/>
                        </a:rPr>
                        <a:t>odtworzenie istniejącego  wpustu deszczowego </a:t>
                      </a:r>
                    </a:p>
                    <a:p>
                      <a:pPr algn="l" fontAlgn="ctr"/>
                      <a:r>
                        <a:rPr lang="pl-PL" sz="1050" b="0" i="0" u="none" strike="noStrike" dirty="0">
                          <a:solidFill>
                            <a:schemeClr val="tx1"/>
                          </a:solidFill>
                          <a:effectLst/>
                          <a:latin typeface="+mn-lt"/>
                        </a:rPr>
                        <a:t>wymianę pierścieni odciążających</a:t>
                      </a:r>
                    </a:p>
                    <a:p>
                      <a:pPr algn="l" fontAlgn="ctr"/>
                      <a:r>
                        <a:rPr lang="pl-PL" sz="1050" b="0" i="0" u="none" strike="noStrike" dirty="0">
                          <a:solidFill>
                            <a:schemeClr val="tx1"/>
                          </a:solidFill>
                          <a:effectLst/>
                          <a:latin typeface="+mn-lt"/>
                        </a:rPr>
                        <a:t>wymianę włazów na istniejących studniach na włazy samopoziomujące </a:t>
                      </a:r>
                    </a:p>
                    <a:p>
                      <a:pPr algn="l" fontAlgn="ctr"/>
                      <a:r>
                        <a:rPr lang="pl-PL" sz="1050" b="0" i="0" u="none" strike="noStrike" dirty="0">
                          <a:solidFill>
                            <a:schemeClr val="tx1"/>
                          </a:solidFill>
                          <a:effectLst/>
                          <a:latin typeface="+mn-lt"/>
                        </a:rPr>
                        <a:t>odtworzenie </a:t>
                      </a:r>
                      <a:r>
                        <a:rPr lang="pl-PL" sz="1050" b="0" i="0" u="none" strike="noStrike" dirty="0" err="1">
                          <a:solidFill>
                            <a:schemeClr val="tx1"/>
                          </a:solidFill>
                          <a:effectLst/>
                          <a:latin typeface="+mn-lt"/>
                        </a:rPr>
                        <a:t>przykanalika</a:t>
                      </a:r>
                      <a:r>
                        <a:rPr lang="pl-PL" sz="1050" b="0" i="0" u="none" strike="noStrike" dirty="0">
                          <a:solidFill>
                            <a:schemeClr val="tx1"/>
                          </a:solidFill>
                          <a:effectLst/>
                          <a:latin typeface="+mn-lt"/>
                        </a:rPr>
                        <a:t>,</a:t>
                      </a:r>
                    </a:p>
                    <a:p>
                      <a:pPr algn="l" fontAlgn="ctr"/>
                      <a:r>
                        <a:rPr lang="pl-PL" sz="1050" b="0" i="0" u="none" strike="noStrike" dirty="0">
                          <a:solidFill>
                            <a:schemeClr val="tx1"/>
                          </a:solidFill>
                          <a:effectLst/>
                          <a:latin typeface="+mn-lt"/>
                        </a:rPr>
                        <a:t>rekultywację terenu oraz prace porządkowe,</a:t>
                      </a:r>
                    </a:p>
                    <a:p>
                      <a:pPr algn="l" fontAlgn="ctr"/>
                      <a:r>
                        <a:rPr lang="pl-PL" sz="1050" b="0" i="0" u="none" strike="noStrike" dirty="0">
                          <a:solidFill>
                            <a:schemeClr val="tx1"/>
                          </a:solidFill>
                          <a:effectLst/>
                          <a:latin typeface="+mn-lt"/>
                        </a:rPr>
                        <a:t>wykonanie oznakowania pionowego i poziomego w ramach opracowanych przez Wykonawcę Projektów Stałej i Tymczasowej Organizacji Ruchu, w tym uzyskanie stosowanych opinii i zatwierdzeń.</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9630215"/>
                  </a:ext>
                </a:extLst>
              </a:tr>
              <a:tr h="501894">
                <a:tc>
                  <a:txBody>
                    <a:bodyPr/>
                    <a:lstStyle/>
                    <a:p>
                      <a:pPr algn="ctr" fontAlgn="ctr"/>
                      <a:r>
                        <a:rPr lang="pl-PL" sz="1050" b="0" i="0" u="none" strike="noStrike" dirty="0">
                          <a:solidFill>
                            <a:schemeClr val="tx1"/>
                          </a:solidFill>
                          <a:effectLst/>
                          <a:latin typeface="+mn-lt"/>
                        </a:rPr>
                        <a:t>Drogowa Trasa Średnicowa Wschód  na terenie miasta Sosnowca</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40 000,00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Zakres koncepcji ma obejmować:</a:t>
                      </a:r>
                    </a:p>
                    <a:p>
                      <a:pPr algn="l" fontAlgn="ctr"/>
                      <a:r>
                        <a:rPr lang="pl-PL" sz="1050" b="0" i="0" u="none" strike="noStrike" dirty="0">
                          <a:solidFill>
                            <a:schemeClr val="tx1"/>
                          </a:solidFill>
                          <a:effectLst/>
                          <a:latin typeface="+mn-lt"/>
                        </a:rPr>
                        <a:t>1) pozyskanie danych o istotnych elementach układu oraz ruchu drogowego w obszarze opracowania;</a:t>
                      </a:r>
                    </a:p>
                    <a:p>
                      <a:pPr algn="l" fontAlgn="ctr"/>
                      <a:r>
                        <a:rPr lang="pl-PL" sz="1050" b="0" i="0" u="none" strike="noStrike" dirty="0">
                          <a:solidFill>
                            <a:schemeClr val="tx1"/>
                          </a:solidFill>
                          <a:effectLst/>
                          <a:latin typeface="+mn-lt"/>
                        </a:rPr>
                        <a:t>2) pozyskanie i analiza danych z zakresu materiałów planistycznych w obszarze opracowania;</a:t>
                      </a:r>
                    </a:p>
                    <a:p>
                      <a:pPr algn="l" fontAlgn="ctr"/>
                      <a:r>
                        <a:rPr lang="pl-PL" sz="1050" b="0" i="0" u="none" strike="noStrike" dirty="0">
                          <a:solidFill>
                            <a:schemeClr val="tx1"/>
                          </a:solidFill>
                          <a:effectLst/>
                          <a:latin typeface="+mn-lt"/>
                        </a:rPr>
                        <a:t>3) pozyskanie i kompilacja danych mapowych w obszarze opracowania;</a:t>
                      </a:r>
                    </a:p>
                    <a:p>
                      <a:pPr algn="l" fontAlgn="ctr"/>
                      <a:r>
                        <a:rPr lang="pl-PL" sz="1050" b="0" i="0" u="none" strike="noStrike" dirty="0">
                          <a:solidFill>
                            <a:schemeClr val="tx1"/>
                          </a:solidFill>
                          <a:effectLst/>
                          <a:latin typeface="+mn-lt"/>
                        </a:rPr>
                        <a:t>4) opracowanie trasowania osi projektowanej drogi w zakresie sytuacyjnym (w ujęciu alternatywnym) oraz wykonanie powiązania analizy korytarzowej (wybrane aspekty);</a:t>
                      </a:r>
                    </a:p>
                    <a:p>
                      <a:pPr algn="l" fontAlgn="ctr"/>
                      <a:r>
                        <a:rPr lang="pl-PL" sz="1050" b="0" i="0" u="none" strike="noStrike" dirty="0">
                          <a:solidFill>
                            <a:schemeClr val="tx1"/>
                          </a:solidFill>
                          <a:effectLst/>
                          <a:latin typeface="+mn-lt"/>
                        </a:rPr>
                        <a:t>5) opracowanie uproszczonego kosztorysu rozwoju układu;</a:t>
                      </a:r>
                    </a:p>
                    <a:p>
                      <a:pPr algn="l" fontAlgn="ctr"/>
                      <a:r>
                        <a:rPr lang="pl-PL" sz="1050" b="0" i="0" u="none" strike="noStrike" dirty="0">
                          <a:solidFill>
                            <a:schemeClr val="tx1"/>
                          </a:solidFill>
                          <a:effectLst/>
                          <a:latin typeface="+mn-lt"/>
                        </a:rPr>
                        <a:t>6) opracowanie uproszczonej analizy środowiskowej rozwoju układu;</a:t>
                      </a:r>
                    </a:p>
                    <a:p>
                      <a:pPr algn="l" fontAlgn="ctr"/>
                      <a:r>
                        <a:rPr lang="pl-PL" sz="1050" b="0" i="0" u="none" strike="noStrike" dirty="0">
                          <a:solidFill>
                            <a:schemeClr val="tx1"/>
                          </a:solidFill>
                          <a:effectLst/>
                          <a:latin typeface="+mn-lt"/>
                        </a:rPr>
                        <a:t>7) opracowanie uwag, wniosków i rekomendacji do w/w korytarza drogowego.</a:t>
                      </a:r>
                    </a:p>
                    <a:p>
                      <a:pPr algn="l" fontAlgn="ctr"/>
                      <a:endParaRPr lang="pl-PL" sz="1050" b="0" i="0" u="none" strike="noStrike" dirty="0">
                        <a:solidFill>
                          <a:schemeClr val="tx1"/>
                        </a:solidFill>
                        <a:effectLst/>
                        <a:latin typeface="+mn-lt"/>
                      </a:endParaRPr>
                    </a:p>
                    <a:p>
                      <a:pPr algn="l" fontAlgn="ctr"/>
                      <a:r>
                        <a:rPr lang="pl-PL" sz="1050" b="0" i="0" u="none" strike="noStrike" dirty="0">
                          <a:solidFill>
                            <a:schemeClr val="tx1"/>
                          </a:solidFill>
                          <a:effectLst/>
                          <a:latin typeface="+mn-lt"/>
                        </a:rPr>
                        <a:t>Na mocy zawartego porozumienie pomiędzy Gminami Sosnowiec i Jaworzno (w trakcie formalnego zbierania podpisów), zostanie przeprowadzone postepowanie przetargowe przez Gminę Jaworzno na wybór wykonawcy, który opracuje koncepcję projektowe utworzenia korytarza drogowego łączącego węzeł „Bór” Drogowej Trasy Średnicowej Wschód na terenie miast Sosnowiec i Jaworzno z planowaną drogą łączącą węzeł „Klimontów” z miastem Sławków.</a:t>
                      </a:r>
                    </a:p>
                    <a:p>
                      <a:pPr algn="l" fontAlgn="ctr"/>
                      <a:r>
                        <a:rPr lang="pl-PL" sz="1050" b="0" i="0" u="none" strike="noStrike" dirty="0">
                          <a:solidFill>
                            <a:schemeClr val="tx1"/>
                          </a:solidFill>
                          <a:effectLst/>
                          <a:latin typeface="+mn-lt"/>
                        </a:rPr>
                        <a:t>Termin przygotowania koncepcji wstępnie planuje się do 15 lutego 2024 roku.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1893328"/>
                  </a:ext>
                </a:extLst>
              </a:tr>
            </a:tbl>
          </a:graphicData>
        </a:graphic>
      </p:graphicFrame>
    </p:spTree>
    <p:extLst>
      <p:ext uri="{BB962C8B-B14F-4D97-AF65-F5344CB8AC3E}">
        <p14:creationId xmlns:p14="http://schemas.microsoft.com/office/powerpoint/2010/main" val="473422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D7F8FA02-8995-486C-A973-2A3FD004B6DA}"/>
              </a:ext>
            </a:extLst>
          </p:cNvPr>
          <p:cNvGraphicFramePr>
            <a:graphicFrameLocks noGrp="1"/>
          </p:cNvGraphicFramePr>
          <p:nvPr>
            <p:extLst>
              <p:ext uri="{D42A27DB-BD31-4B8C-83A1-F6EECF244321}">
                <p14:modId xmlns:p14="http://schemas.microsoft.com/office/powerpoint/2010/main" val="1110737942"/>
              </p:ext>
            </p:extLst>
          </p:nvPr>
        </p:nvGraphicFramePr>
        <p:xfrm>
          <a:off x="1363294" y="731343"/>
          <a:ext cx="9465412" cy="5395314"/>
        </p:xfrm>
        <a:graphic>
          <a:graphicData uri="http://schemas.openxmlformats.org/drawingml/2006/table">
            <a:tbl>
              <a:tblPr>
                <a:tableStyleId>{5C22544A-7EE6-4342-B048-85BDC9FD1C3A}</a:tableStyleId>
              </a:tblPr>
              <a:tblGrid>
                <a:gridCol w="2605703">
                  <a:extLst>
                    <a:ext uri="{9D8B030D-6E8A-4147-A177-3AD203B41FA5}">
                      <a16:colId xmlns:a16="http://schemas.microsoft.com/office/drawing/2014/main" val="2129052254"/>
                    </a:ext>
                  </a:extLst>
                </a:gridCol>
                <a:gridCol w="1721688">
                  <a:extLst>
                    <a:ext uri="{9D8B030D-6E8A-4147-A177-3AD203B41FA5}">
                      <a16:colId xmlns:a16="http://schemas.microsoft.com/office/drawing/2014/main" val="1151831160"/>
                    </a:ext>
                  </a:extLst>
                </a:gridCol>
                <a:gridCol w="5138021">
                  <a:extLst>
                    <a:ext uri="{9D8B030D-6E8A-4147-A177-3AD203B41FA5}">
                      <a16:colId xmlns:a16="http://schemas.microsoft.com/office/drawing/2014/main" val="1467324905"/>
                    </a:ext>
                  </a:extLst>
                </a:gridCol>
              </a:tblGrid>
              <a:tr h="1211757">
                <a:tc>
                  <a:txBody>
                    <a:bodyPr/>
                    <a:lstStyle/>
                    <a:p>
                      <a:pPr algn="ctr" fontAlgn="ctr"/>
                      <a:r>
                        <a:rPr lang="pl-PL" sz="1050" b="0" i="0" u="none" strike="noStrike" dirty="0">
                          <a:solidFill>
                            <a:schemeClr val="tx1"/>
                          </a:solidFill>
                          <a:effectLst/>
                          <a:latin typeface="+mn-lt"/>
                        </a:rPr>
                        <a:t>„Remont fragmentu ul. Suchej Małobądzkiej, Lwowskiej i Gospodarczej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1 327 500,00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W ramach zadania zaplanowano wymianę krawężników, wymianę warstwy ścieralnej, wiążącej w ulicach Suchej, Lwowskiej, Małobądzkiej i Gospodarczej (fragment). Dodatkowo w ramach inwestycji zaplanowano eliminację zalewiska tworzącego się po intensywnych opadach atmosferycznych w rejonie skrzyżowania ul. Suchej z ul. Gospodarczą.</a:t>
                      </a:r>
                    </a:p>
                    <a:p>
                      <a:pPr algn="l" fontAlgn="ctr"/>
                      <a:endParaRPr lang="pl-PL" sz="1050" b="0" i="0" u="none" strike="noStrike" dirty="0">
                        <a:solidFill>
                          <a:schemeClr val="tx1"/>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7125417"/>
                  </a:ext>
                </a:extLst>
              </a:tr>
              <a:tr h="1211757">
                <a:tc>
                  <a:txBody>
                    <a:bodyPr/>
                    <a:lstStyle/>
                    <a:p>
                      <a:pPr algn="ctr" fontAlgn="ctr"/>
                      <a:r>
                        <a:rPr lang="pl-PL" sz="1050" b="0" i="0" u="none" strike="noStrike" dirty="0">
                          <a:solidFill>
                            <a:schemeClr val="tx1"/>
                          </a:solidFill>
                          <a:effectLst/>
                          <a:latin typeface="+mn-lt"/>
                        </a:rPr>
                        <a:t>„Budowa drogi łączącej ul. Wiązową z ul. Gospodarczą w Sosnowcu wraz przebudową istniejącej części Gospodarczej oraz przebudową ul. Siennej”</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pl-PL" sz="1050" dirty="0">
                          <a:solidFill>
                            <a:schemeClr val="tx1"/>
                          </a:solidFill>
                          <a:effectLst/>
                          <a:latin typeface="+mn-lt"/>
                          <a:ea typeface="Calibri" panose="020F0502020204030204" pitchFamily="34" charset="0"/>
                          <a:cs typeface="Calibri" panose="020F0502020204030204" pitchFamily="34" charset="0"/>
                        </a:rPr>
                        <a:t>6 520 000,00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050" u="none" strike="noStrike" dirty="0">
                          <a:solidFill>
                            <a:schemeClr val="tx1"/>
                          </a:solidFill>
                          <a:effectLst/>
                          <a:latin typeface="+mn-lt"/>
                        </a:rPr>
                        <a:t>Termin – 28.02.2025 r. </a:t>
                      </a:r>
                    </a:p>
                    <a:p>
                      <a:pPr algn="l" fontAlgn="b"/>
                      <a:r>
                        <a:rPr lang="pl-PL" sz="1050" u="none" strike="noStrike" dirty="0">
                          <a:solidFill>
                            <a:schemeClr val="tx1"/>
                          </a:solidFill>
                          <a:effectLst/>
                          <a:latin typeface="+mn-lt"/>
                        </a:rPr>
                        <a:t>Zakres zadania - przedłużenie ul. Gospodarczej do ul. Wiązowej oraz przebudowę ul. Siennej w Sosnowcu. W ramach zadania przewidziano budowę/przebudowę kanalizacji deszczowej. </a:t>
                      </a:r>
                    </a:p>
                    <a:p>
                      <a:pPr algn="l" fontAlgn="b"/>
                      <a:r>
                        <a:rPr lang="pl-PL" sz="1050" u="none" strike="noStrike" dirty="0">
                          <a:solidFill>
                            <a:schemeClr val="tx1"/>
                          </a:solidFill>
                          <a:effectLst/>
                          <a:latin typeface="+mn-lt"/>
                        </a:rPr>
                        <a:t>W dniu 13 grudnia 2023r. została podpisana umowa z Wykonawcą robót budowlanych.   Wykonawca: Silesia Invest Spółka Z Ograniczoną Odpowiedzialnością Spółka Komandytowa, o. Jana Siemińskiego 18–20, 44–100 Gliwice.</a:t>
                      </a:r>
                    </a:p>
                  </a:txBody>
                  <a:tcPr marL="7878" marR="7878" marT="787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5023623"/>
                  </a:ext>
                </a:extLst>
              </a:tr>
              <a:tr h="2834640">
                <a:tc>
                  <a:txBody>
                    <a:bodyPr/>
                    <a:lstStyle/>
                    <a:p>
                      <a:pPr algn="ctr" fontAlgn="ctr"/>
                      <a:r>
                        <a:rPr lang="pl-PL" sz="1050" b="0" i="0" u="none" strike="noStrike" dirty="0">
                          <a:solidFill>
                            <a:schemeClr val="tx1"/>
                          </a:solidFill>
                          <a:effectLst/>
                          <a:latin typeface="+mn-lt"/>
                        </a:rPr>
                        <a:t>„Rozbudowa skrzyżowania ul. Wileńskiej z ul. Łukasiewicza i ul. Minerów w Sosnowcu"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5 971 125,37</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31.10.2025 r. </a:t>
                      </a:r>
                    </a:p>
                    <a:p>
                      <a:pPr algn="l" fontAlgn="ctr"/>
                      <a:r>
                        <a:rPr lang="pl-PL" sz="1050" b="0" i="0" u="none" strike="noStrike" dirty="0">
                          <a:solidFill>
                            <a:schemeClr val="tx1"/>
                          </a:solidFill>
                          <a:effectLst/>
                          <a:latin typeface="+mn-lt"/>
                        </a:rPr>
                        <a:t>Zakres zadania – realizowany w formule: „zaprojektuj i wybuduj”, w oparciu o Program Funkcjonalno-Użytkowy.</a:t>
                      </a:r>
                    </a:p>
                    <a:p>
                      <a:pPr algn="l" fontAlgn="ctr"/>
                      <a:r>
                        <a:rPr lang="pl-PL" sz="1050" b="0" i="0" u="none" strike="noStrike" dirty="0">
                          <a:solidFill>
                            <a:schemeClr val="tx1"/>
                          </a:solidFill>
                          <a:effectLst/>
                          <a:latin typeface="+mn-lt"/>
                        </a:rPr>
                        <a:t>Przedmiotem zamówienia jest rozbudowa skrzyżowania ul. Wileńskiej z ul. Łukasiewicza i Minerów w Sosnowcu polegająca na:</a:t>
                      </a:r>
                    </a:p>
                    <a:p>
                      <a:pPr algn="l" fontAlgn="ctr"/>
                      <a:r>
                        <a:rPr lang="pl-PL" sz="1050" b="0" i="0" u="none" strike="noStrike" dirty="0">
                          <a:solidFill>
                            <a:schemeClr val="tx1"/>
                          </a:solidFill>
                          <a:effectLst/>
                          <a:latin typeface="+mn-lt"/>
                        </a:rPr>
                        <a:t>-rozbudowie istniejącego  skrzyżowania ul. Wileńskiej z ul. Łukasiewicza i Minerów,</a:t>
                      </a:r>
                    </a:p>
                    <a:p>
                      <a:pPr algn="l" fontAlgn="ctr"/>
                      <a:r>
                        <a:rPr lang="pl-PL" sz="1050" b="0" i="0" u="none" strike="noStrike" dirty="0">
                          <a:solidFill>
                            <a:schemeClr val="tx1"/>
                          </a:solidFill>
                          <a:effectLst/>
                          <a:latin typeface="+mn-lt"/>
                        </a:rPr>
                        <a:t>-budowie ronda wraz z </a:t>
                      </a:r>
                      <a:r>
                        <a:rPr lang="pl-PL" sz="1050" b="0" i="0" u="none" strike="noStrike" dirty="0" err="1">
                          <a:solidFill>
                            <a:schemeClr val="tx1"/>
                          </a:solidFill>
                          <a:effectLst/>
                          <a:latin typeface="+mn-lt"/>
                        </a:rPr>
                        <a:t>bypasse</a:t>
                      </a:r>
                      <a:r>
                        <a:rPr lang="pl-PL" sz="1050" b="0" i="0" u="none" strike="noStrike" dirty="0">
                          <a:solidFill>
                            <a:schemeClr val="tx1"/>
                          </a:solidFill>
                          <a:effectLst/>
                          <a:latin typeface="+mn-lt"/>
                        </a:rPr>
                        <a:t>, w kierunku ul. Minerów</a:t>
                      </a:r>
                    </a:p>
                    <a:p>
                      <a:pPr algn="l" fontAlgn="ctr"/>
                      <a:r>
                        <a:rPr lang="pl-PL" sz="1050" b="0" i="0" u="none" strike="noStrike" dirty="0">
                          <a:solidFill>
                            <a:schemeClr val="tx1"/>
                          </a:solidFill>
                          <a:effectLst/>
                          <a:latin typeface="+mn-lt"/>
                        </a:rPr>
                        <a:t>-budowie dodatkowych pasów ruchu;</a:t>
                      </a:r>
                    </a:p>
                    <a:p>
                      <a:pPr algn="l" fontAlgn="ctr"/>
                      <a:r>
                        <a:rPr lang="pl-PL" sz="1050" b="0" i="0" u="none" strike="noStrike" dirty="0">
                          <a:solidFill>
                            <a:schemeClr val="tx1"/>
                          </a:solidFill>
                          <a:effectLst/>
                          <a:latin typeface="+mn-lt"/>
                        </a:rPr>
                        <a:t>-odtworzenie w wykonanie nowych zieleńców;</a:t>
                      </a:r>
                    </a:p>
                    <a:p>
                      <a:pPr algn="l" fontAlgn="ctr"/>
                      <a:r>
                        <a:rPr lang="pl-PL" sz="1050" b="0" i="0" u="none" strike="noStrike" dirty="0">
                          <a:solidFill>
                            <a:schemeClr val="tx1"/>
                          </a:solidFill>
                          <a:effectLst/>
                          <a:latin typeface="+mn-lt"/>
                        </a:rPr>
                        <a:t>-budowie zatok autobusowych;</a:t>
                      </a:r>
                    </a:p>
                    <a:p>
                      <a:pPr algn="l" fontAlgn="ctr"/>
                      <a:r>
                        <a:rPr lang="pl-PL" sz="1050" b="0" i="0" u="none" strike="noStrike" dirty="0">
                          <a:solidFill>
                            <a:schemeClr val="tx1"/>
                          </a:solidFill>
                          <a:effectLst/>
                          <a:latin typeface="+mn-lt"/>
                        </a:rPr>
                        <a:t>-budowie chodnika z betonowej kostki brukowej;</a:t>
                      </a:r>
                    </a:p>
                    <a:p>
                      <a:pPr algn="l" fontAlgn="ctr"/>
                      <a:r>
                        <a:rPr lang="pl-PL" sz="1050" b="0" i="0" u="none" strike="noStrike" dirty="0">
                          <a:solidFill>
                            <a:schemeClr val="tx1"/>
                          </a:solidFill>
                          <a:effectLst/>
                          <a:latin typeface="+mn-lt"/>
                        </a:rPr>
                        <a:t>-budowie/przebudowie oświetlenia; </a:t>
                      </a:r>
                    </a:p>
                    <a:p>
                      <a:pPr algn="l" fontAlgn="ctr"/>
                      <a:r>
                        <a:rPr lang="pl-PL" sz="1050" b="0" i="0" u="none" strike="noStrike" dirty="0">
                          <a:solidFill>
                            <a:schemeClr val="tx1"/>
                          </a:solidFill>
                          <a:effectLst/>
                          <a:latin typeface="+mn-lt"/>
                        </a:rPr>
                        <a:t>-przebudowie/budowie/likwidacji odwodnienia (kanalizacja deszczowa);</a:t>
                      </a:r>
                    </a:p>
                    <a:p>
                      <a:pPr algn="l" fontAlgn="ctr"/>
                      <a:r>
                        <a:rPr lang="pl-PL" sz="1050" b="0" i="0" u="none" strike="noStrike" dirty="0">
                          <a:solidFill>
                            <a:schemeClr val="tx1"/>
                          </a:solidFill>
                          <a:effectLst/>
                          <a:latin typeface="+mn-lt"/>
                        </a:rPr>
                        <a:t>-przebudowie/zabezpieczeniu kolidującego uzbrojenia terenu (kanalizacja sanitarna, sieć </a:t>
                      </a:r>
                    </a:p>
                    <a:p>
                      <a:pPr algn="l" fontAlgn="ctr"/>
                      <a:r>
                        <a:rPr lang="pl-PL" sz="1050" b="0" i="0" u="none" strike="noStrike" dirty="0">
                          <a:solidFill>
                            <a:schemeClr val="tx1"/>
                          </a:solidFill>
                          <a:effectLst/>
                          <a:latin typeface="+mn-lt"/>
                        </a:rPr>
                        <a:t>   wodociągowa, gazowa, telekomunikacyjna);</a:t>
                      </a:r>
                    </a:p>
                    <a:p>
                      <a:pPr algn="l" fontAlgn="ctr"/>
                      <a:r>
                        <a:rPr lang="pl-PL" sz="1050" b="0" i="0" u="none" strike="noStrike" dirty="0">
                          <a:solidFill>
                            <a:schemeClr val="tx1"/>
                          </a:solidFill>
                          <a:effectLst/>
                          <a:latin typeface="+mn-lt"/>
                        </a:rPr>
                        <a:t>-wykonanie  innych  koniecznych  elementów niezbędnych do funkcjonowania obiektu.</a:t>
                      </a:r>
                    </a:p>
                    <a:p>
                      <a:pPr algn="l" fontAlgn="ctr"/>
                      <a:r>
                        <a:rPr lang="pl-PL" sz="1050" b="0" i="0" u="none" strike="noStrike" dirty="0">
                          <a:solidFill>
                            <a:schemeClr val="tx1"/>
                          </a:solidFill>
                          <a:effectLst/>
                          <a:latin typeface="+mn-lt"/>
                        </a:rPr>
                        <a:t>W dniu 03.01.2024 r. została podpisana umowa z Wykonawcą robót Silesia Invest sp. z o.o. Sp. 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5566282"/>
                  </a:ext>
                </a:extLst>
              </a:tr>
            </a:tbl>
          </a:graphicData>
        </a:graphic>
      </p:graphicFrame>
    </p:spTree>
    <p:extLst>
      <p:ext uri="{BB962C8B-B14F-4D97-AF65-F5344CB8AC3E}">
        <p14:creationId xmlns:p14="http://schemas.microsoft.com/office/powerpoint/2010/main" val="2034886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8" name="Tabela 7">
            <a:extLst>
              <a:ext uri="{FF2B5EF4-FFF2-40B4-BE49-F238E27FC236}">
                <a16:creationId xmlns:a16="http://schemas.microsoft.com/office/drawing/2014/main" id="{F3768E66-E6EF-4392-9652-3AFAA4AF0E43}"/>
              </a:ext>
            </a:extLst>
          </p:cNvPr>
          <p:cNvGraphicFramePr>
            <a:graphicFrameLocks noGrp="1"/>
          </p:cNvGraphicFramePr>
          <p:nvPr>
            <p:extLst>
              <p:ext uri="{D42A27DB-BD31-4B8C-83A1-F6EECF244321}">
                <p14:modId xmlns:p14="http://schemas.microsoft.com/office/powerpoint/2010/main" val="3662164981"/>
              </p:ext>
            </p:extLst>
          </p:nvPr>
        </p:nvGraphicFramePr>
        <p:xfrm>
          <a:off x="900805" y="1344801"/>
          <a:ext cx="10390391" cy="4168398"/>
        </p:xfrm>
        <a:graphic>
          <a:graphicData uri="http://schemas.openxmlformats.org/drawingml/2006/table">
            <a:tbl>
              <a:tblPr>
                <a:tableStyleId>{5C22544A-7EE6-4342-B048-85BDC9FD1C3A}</a:tableStyleId>
              </a:tblPr>
              <a:tblGrid>
                <a:gridCol w="2813372">
                  <a:extLst>
                    <a:ext uri="{9D8B030D-6E8A-4147-A177-3AD203B41FA5}">
                      <a16:colId xmlns:a16="http://schemas.microsoft.com/office/drawing/2014/main" val="655390159"/>
                    </a:ext>
                  </a:extLst>
                </a:gridCol>
                <a:gridCol w="1260231">
                  <a:extLst>
                    <a:ext uri="{9D8B030D-6E8A-4147-A177-3AD203B41FA5}">
                      <a16:colId xmlns:a16="http://schemas.microsoft.com/office/drawing/2014/main" val="308207276"/>
                    </a:ext>
                  </a:extLst>
                </a:gridCol>
                <a:gridCol w="6316788">
                  <a:extLst>
                    <a:ext uri="{9D8B030D-6E8A-4147-A177-3AD203B41FA5}">
                      <a16:colId xmlns:a16="http://schemas.microsoft.com/office/drawing/2014/main" val="1238213295"/>
                    </a:ext>
                  </a:extLst>
                </a:gridCol>
              </a:tblGrid>
              <a:tr h="695497">
                <a:tc>
                  <a:txBody>
                    <a:bodyPr/>
                    <a:lstStyle/>
                    <a:p>
                      <a:pPr algn="ctr" fontAlgn="ctr"/>
                      <a:r>
                        <a:rPr lang="pl-PL" sz="1050" b="0" i="0" u="none" strike="noStrike" dirty="0">
                          <a:solidFill>
                            <a:schemeClr val="tx1"/>
                          </a:solidFill>
                          <a:effectLst/>
                          <a:latin typeface="+mn-lt"/>
                        </a:rPr>
                        <a:t>Rozbudowa fragmentu ul. Jana Długosza w Sosnowcu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mn-lt"/>
                        </a:rPr>
                        <a:t>6 007 000,00</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31.10.2025 r.</a:t>
                      </a:r>
                    </a:p>
                    <a:p>
                      <a:pPr algn="l" fontAlgn="ctr"/>
                      <a:r>
                        <a:rPr lang="pl-PL" sz="1050" b="0" i="0" u="none" strike="noStrike" dirty="0">
                          <a:solidFill>
                            <a:schemeClr val="tx1"/>
                          </a:solidFill>
                          <a:effectLst/>
                          <a:latin typeface="+mn-lt"/>
                        </a:rPr>
                        <a:t>Zakres zadania - opracowanie Programu Funkcjonalno-Użytkowego dla zadania uwzględniający: </a:t>
                      </a:r>
                    </a:p>
                    <a:p>
                      <a:pPr algn="l" fontAlgn="ctr"/>
                      <a:r>
                        <a:rPr lang="pl-PL" sz="1050" b="0" i="0" u="none" strike="noStrike" dirty="0">
                          <a:solidFill>
                            <a:schemeClr val="tx1"/>
                          </a:solidFill>
                          <a:effectLst/>
                          <a:latin typeface="+mn-lt"/>
                        </a:rPr>
                        <a:t>- budowę ronda na skrzyżowaniu ul. Kukuczki, Komuny Paryskiej, Długosza </a:t>
                      </a:r>
                    </a:p>
                    <a:p>
                      <a:pPr algn="l" fontAlgn="ctr"/>
                      <a:r>
                        <a:rPr lang="pl-PL" sz="1050" b="0" i="0" u="none" strike="noStrike" dirty="0">
                          <a:solidFill>
                            <a:schemeClr val="tx1"/>
                          </a:solidFill>
                          <a:effectLst/>
                          <a:latin typeface="+mn-lt"/>
                        </a:rPr>
                        <a:t>- skomunikowanie ul. Projektowej z ul. Kukuczki </a:t>
                      </a:r>
                    </a:p>
                    <a:p>
                      <a:pPr algn="l" fontAlgn="ctr"/>
                      <a:r>
                        <a:rPr lang="pl-PL" sz="1050" b="0" i="0" u="none" strike="noStrike" dirty="0">
                          <a:solidFill>
                            <a:schemeClr val="tx1"/>
                          </a:solidFill>
                          <a:effectLst/>
                          <a:latin typeface="+mn-lt"/>
                        </a:rPr>
                        <a:t>- nawiązanie się projektowanym wlotem  ronda do istniejącego przebiegu  ul. Kukuczki, </a:t>
                      </a:r>
                    </a:p>
                    <a:p>
                      <a:pPr algn="l" fontAlgn="ctr"/>
                      <a:r>
                        <a:rPr lang="pl-PL" sz="1050" b="0" i="0" u="none" strike="noStrike" dirty="0">
                          <a:solidFill>
                            <a:schemeClr val="tx1"/>
                          </a:solidFill>
                          <a:effectLst/>
                          <a:latin typeface="+mn-lt"/>
                        </a:rPr>
                        <a:t>- połączenie istniejącej ścieżki rowerowej w ul. Komuny Paryskiej z istniejącą ścieżką w ul. Długosza (w tym celu konieczne jest wprowadzenia zapisów dot. konieczności uzyskania decyzji ZDIR z uwagi na konieczność poszerzenie istniejącego pasa drogowego),  - projektowana ścieżka rowerowa musi być zgodna z aktualnymi  standardami  i wytyczne kształtowania infrastruktury rowerowej obowiązującymi na terenie GZM, </a:t>
                      </a:r>
                    </a:p>
                    <a:p>
                      <a:pPr algn="l" fontAlgn="ctr"/>
                      <a:r>
                        <a:rPr lang="pl-PL" sz="1050" b="0" i="0" u="none" strike="noStrike" dirty="0">
                          <a:solidFill>
                            <a:schemeClr val="tx1"/>
                          </a:solidFill>
                          <a:effectLst/>
                          <a:latin typeface="+mn-lt"/>
                        </a:rPr>
                        <a:t>- konieczność doświetlenia przejść dla pieszych w tym konieczność doświetlenia dojścia pieszego do przejścia. </a:t>
                      </a:r>
                    </a:p>
                    <a:p>
                      <a:pPr algn="l" fontAlgn="ctr"/>
                      <a:r>
                        <a:rPr lang="pl-PL" sz="1050" b="0" i="0" u="none" strike="noStrike" dirty="0">
                          <a:solidFill>
                            <a:schemeClr val="tx1"/>
                          </a:solidFill>
                          <a:effectLst/>
                          <a:latin typeface="+mn-lt"/>
                        </a:rPr>
                        <a:t>- przebudowę chodnika, </a:t>
                      </a:r>
                    </a:p>
                    <a:p>
                      <a:pPr algn="l" fontAlgn="ctr"/>
                      <a:r>
                        <a:rPr lang="pl-PL" sz="1050" b="0" i="0" u="none" strike="noStrike" dirty="0">
                          <a:solidFill>
                            <a:schemeClr val="tx1"/>
                          </a:solidFill>
                          <a:effectLst/>
                          <a:latin typeface="+mn-lt"/>
                        </a:rPr>
                        <a:t>- przebudowę przystanku autobusowego </a:t>
                      </a:r>
                    </a:p>
                    <a:p>
                      <a:pPr algn="l" fontAlgn="ctr"/>
                      <a:r>
                        <a:rPr lang="pl-PL" sz="1050" b="0" i="0" u="none" strike="noStrike" dirty="0">
                          <a:solidFill>
                            <a:schemeClr val="tx1"/>
                          </a:solidFill>
                          <a:effectLst/>
                          <a:latin typeface="+mn-lt"/>
                        </a:rPr>
                        <a:t>- przebudowę obramowania jezdni i chodników,</a:t>
                      </a:r>
                    </a:p>
                    <a:p>
                      <a:pPr algn="l" fontAlgn="ctr"/>
                      <a:r>
                        <a:rPr lang="pl-PL" sz="1050" b="0" i="0" u="none" strike="noStrike" dirty="0">
                          <a:solidFill>
                            <a:schemeClr val="tx1"/>
                          </a:solidFill>
                          <a:effectLst/>
                          <a:latin typeface="+mn-lt"/>
                        </a:rPr>
                        <a:t>- przebudowę przystanku autobusowego </a:t>
                      </a:r>
                    </a:p>
                    <a:p>
                      <a:pPr algn="l" fontAlgn="ctr"/>
                      <a:r>
                        <a:rPr lang="pl-PL" sz="1050" b="0" i="0" u="none" strike="noStrike" dirty="0">
                          <a:solidFill>
                            <a:schemeClr val="tx1"/>
                          </a:solidFill>
                          <a:effectLst/>
                          <a:latin typeface="+mn-lt"/>
                        </a:rPr>
                        <a:t>- przebudowę chodników,</a:t>
                      </a:r>
                    </a:p>
                    <a:p>
                      <a:pPr algn="l" fontAlgn="ctr"/>
                      <a:r>
                        <a:rPr lang="pl-PL" sz="1050" b="0" i="0" u="none" strike="noStrike" dirty="0">
                          <a:solidFill>
                            <a:schemeClr val="tx1"/>
                          </a:solidFill>
                          <a:effectLst/>
                          <a:latin typeface="+mn-lt"/>
                        </a:rPr>
                        <a:t>- przebudowę jezdni ,</a:t>
                      </a:r>
                    </a:p>
                    <a:p>
                      <a:pPr algn="l" fontAlgn="ctr"/>
                      <a:r>
                        <a:rPr lang="pl-PL" sz="1050" b="0" i="0" u="none" strike="noStrike" dirty="0">
                          <a:solidFill>
                            <a:schemeClr val="tx1"/>
                          </a:solidFill>
                          <a:effectLst/>
                          <a:latin typeface="+mn-lt"/>
                        </a:rPr>
                        <a:t>- przebudowę oświetlenia ulicznego,</a:t>
                      </a:r>
                    </a:p>
                    <a:p>
                      <a:pPr algn="l" fontAlgn="ctr"/>
                      <a:r>
                        <a:rPr lang="pl-PL" sz="1050" b="0" i="0" u="none" strike="noStrike" dirty="0">
                          <a:solidFill>
                            <a:schemeClr val="tx1"/>
                          </a:solidFill>
                          <a:effectLst/>
                          <a:latin typeface="+mn-lt"/>
                        </a:rPr>
                        <a:t>-przebudowę zjazdów,</a:t>
                      </a:r>
                    </a:p>
                    <a:p>
                      <a:pPr algn="l" fontAlgn="ctr"/>
                      <a:r>
                        <a:rPr lang="pl-PL" sz="1050" b="0" i="0" u="none" strike="noStrike" dirty="0">
                          <a:solidFill>
                            <a:schemeClr val="tx1"/>
                          </a:solidFill>
                          <a:effectLst/>
                          <a:latin typeface="+mn-lt"/>
                        </a:rPr>
                        <a:t>-przebudowę/rozbudowę systemu odwodnienia,</a:t>
                      </a:r>
                    </a:p>
                    <a:p>
                      <a:pPr algn="l" fontAlgn="ctr"/>
                      <a:r>
                        <a:rPr lang="pl-PL" sz="1050" b="0" i="0" u="none" strike="noStrike" dirty="0">
                          <a:solidFill>
                            <a:schemeClr val="tx1"/>
                          </a:solidFill>
                          <a:effectLst/>
                          <a:latin typeface="+mn-lt"/>
                        </a:rPr>
                        <a:t>- budowę kanału technologicznego, </a:t>
                      </a:r>
                    </a:p>
                    <a:p>
                      <a:pPr algn="l" fontAlgn="ctr"/>
                      <a:r>
                        <a:rPr lang="pl-PL" sz="1050" b="0" i="0" u="none" strike="noStrike" dirty="0">
                          <a:solidFill>
                            <a:schemeClr val="tx1"/>
                          </a:solidFill>
                          <a:effectLst/>
                          <a:latin typeface="+mn-lt"/>
                        </a:rPr>
                        <a:t>Ponadto Zamawiający wymaga:</a:t>
                      </a:r>
                    </a:p>
                    <a:p>
                      <a:pPr algn="l" fontAlgn="ctr"/>
                      <a:r>
                        <a:rPr lang="pl-PL" sz="1050" b="0" i="0" u="none" strike="noStrike" dirty="0">
                          <a:solidFill>
                            <a:schemeClr val="tx1"/>
                          </a:solidFill>
                          <a:effectLst/>
                          <a:latin typeface="+mn-lt"/>
                        </a:rPr>
                        <a:t>- ograniczenia wycinki drzew w pasie drogowym,</a:t>
                      </a:r>
                    </a:p>
                    <a:p>
                      <a:pPr marL="0" indent="0" algn="l" fontAlgn="ctr">
                        <a:buFontTx/>
                        <a:buNone/>
                      </a:pPr>
                      <a:r>
                        <a:rPr lang="pl-PL" sz="1050" b="0" i="0" u="none" strike="noStrike" dirty="0">
                          <a:solidFill>
                            <a:schemeClr val="tx1"/>
                          </a:solidFill>
                          <a:effectLst/>
                          <a:latin typeface="+mn-lt"/>
                        </a:rPr>
                        <a:t>-określenie kosztów dla elementów wyszczególnionych powyżej.</a:t>
                      </a:r>
                    </a:p>
                    <a:p>
                      <a:pPr marL="0" indent="0" algn="l" fontAlgn="ctr">
                        <a:buFontTx/>
                        <a:buNone/>
                      </a:pPr>
                      <a:r>
                        <a:rPr lang="pl-PL" sz="1050" b="0" i="0" u="none" strike="noStrike" dirty="0">
                          <a:solidFill>
                            <a:schemeClr val="tx1"/>
                          </a:solidFill>
                          <a:effectLst/>
                          <a:latin typeface="+mn-lt"/>
                        </a:rPr>
                        <a:t>W dniu 21 grudnia 2023r. została podpisana umowa z Wykonawcą robót budowlanych.   Wykonawca: Silesia Invest Spółka Z Ograniczoną Odpowiedzialnością Spółka Komandytowa, o. Jana Siemińskiego 18–20, 44–100 Gliwice.</a:t>
                      </a:r>
                    </a:p>
                    <a:p>
                      <a:pPr marL="0" indent="0" algn="just" fontAlgn="ctr">
                        <a:buFontTx/>
                        <a:buNone/>
                      </a:pPr>
                      <a:endParaRPr lang="pl-PL" sz="1050" b="0" i="0" u="none" strike="noStrike" dirty="0">
                        <a:solidFill>
                          <a:schemeClr val="tx1"/>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1821578"/>
                  </a:ext>
                </a:extLst>
              </a:tr>
            </a:tbl>
          </a:graphicData>
        </a:graphic>
      </p:graphicFrame>
    </p:spTree>
    <p:extLst>
      <p:ext uri="{BB962C8B-B14F-4D97-AF65-F5344CB8AC3E}">
        <p14:creationId xmlns:p14="http://schemas.microsoft.com/office/powerpoint/2010/main" val="205658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xfrm>
            <a:off x="2231136" y="116835"/>
            <a:ext cx="7729728" cy="1188720"/>
          </a:xfrm>
          <a:solidFill>
            <a:schemeClr val="bg2">
              <a:lumMod val="90000"/>
            </a:schemeClr>
          </a:solidFill>
        </p:spPr>
        <p:txBody>
          <a:bodyPr>
            <a:normAutofit fontScale="90000"/>
          </a:bodyPr>
          <a:lstStyle/>
          <a:p>
            <a:br>
              <a:rPr lang="pl-PL" b="1" dirty="0"/>
            </a:br>
            <a:r>
              <a:rPr lang="pl-PL" b="1" dirty="0"/>
              <a:t>Zadania realizowane w 2023r. </a:t>
            </a:r>
            <a:br>
              <a:rPr lang="pl-PL" b="1" dirty="0"/>
            </a:br>
            <a:endParaRPr lang="pl-PL" sz="2000" b="1" dirty="0"/>
          </a:p>
        </p:txBody>
      </p:sp>
      <p:graphicFrame>
        <p:nvGraphicFramePr>
          <p:cNvPr id="7" name="Symbol zastępczy zawartości 6">
            <a:extLst>
              <a:ext uri="{FF2B5EF4-FFF2-40B4-BE49-F238E27FC236}">
                <a16:creationId xmlns:a16="http://schemas.microsoft.com/office/drawing/2014/main" id="{2FA2162D-9C33-44EB-A72F-D7DDCC1CEF88}"/>
              </a:ext>
            </a:extLst>
          </p:cNvPr>
          <p:cNvGraphicFramePr>
            <a:graphicFrameLocks noGrp="1"/>
          </p:cNvGraphicFramePr>
          <p:nvPr>
            <p:ph idx="1"/>
            <p:extLst>
              <p:ext uri="{D42A27DB-BD31-4B8C-83A1-F6EECF244321}">
                <p14:modId xmlns:p14="http://schemas.microsoft.com/office/powerpoint/2010/main" val="2500826584"/>
              </p:ext>
            </p:extLst>
          </p:nvPr>
        </p:nvGraphicFramePr>
        <p:xfrm>
          <a:off x="649752" y="1394233"/>
          <a:ext cx="10892496" cy="4522467"/>
        </p:xfrm>
        <a:graphic>
          <a:graphicData uri="http://schemas.openxmlformats.org/drawingml/2006/table">
            <a:tbl>
              <a:tblPr>
                <a:tableStyleId>{5C22544A-7EE6-4342-B048-85BDC9FD1C3A}</a:tableStyleId>
              </a:tblPr>
              <a:tblGrid>
                <a:gridCol w="2743927">
                  <a:extLst>
                    <a:ext uri="{9D8B030D-6E8A-4147-A177-3AD203B41FA5}">
                      <a16:colId xmlns:a16="http://schemas.microsoft.com/office/drawing/2014/main" val="2768353965"/>
                    </a:ext>
                  </a:extLst>
                </a:gridCol>
                <a:gridCol w="1186454">
                  <a:extLst>
                    <a:ext uri="{9D8B030D-6E8A-4147-A177-3AD203B41FA5}">
                      <a16:colId xmlns:a16="http://schemas.microsoft.com/office/drawing/2014/main" val="59057972"/>
                    </a:ext>
                  </a:extLst>
                </a:gridCol>
                <a:gridCol w="6962115">
                  <a:extLst>
                    <a:ext uri="{9D8B030D-6E8A-4147-A177-3AD203B41FA5}">
                      <a16:colId xmlns:a16="http://schemas.microsoft.com/office/drawing/2014/main" val="2230447176"/>
                    </a:ext>
                  </a:extLst>
                </a:gridCol>
              </a:tblGrid>
              <a:tr h="330530">
                <a:tc>
                  <a:txBody>
                    <a:bodyPr/>
                    <a:lstStyle/>
                    <a:p>
                      <a:pPr algn="ctr" fontAlgn="ctr"/>
                      <a:r>
                        <a:rPr lang="pl-PL" sz="1000" b="1" i="0" u="none" strike="noStrike" dirty="0">
                          <a:effectLst/>
                          <a:latin typeface="+mn-lt"/>
                        </a:rPr>
                        <a:t>Nazwa zadania</a:t>
                      </a:r>
                      <a:endParaRPr lang="pl-PL" sz="1000" b="1" i="0" u="none" strike="noStrike" dirty="0">
                        <a:solidFill>
                          <a:srgbClr val="000000"/>
                        </a:solidFill>
                        <a:effectLst/>
                        <a:latin typeface="+mn-lt"/>
                      </a:endParaRP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00" b="1" i="0" u="none" strike="noStrike" dirty="0">
                          <a:solidFill>
                            <a:srgbClr val="000000"/>
                          </a:solidFill>
                          <a:effectLst/>
                          <a:latin typeface="+mn-lt"/>
                        </a:rPr>
                        <a:t>Łączne koszty inwestycji</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00" b="1" i="0" u="none" strike="noStrike" dirty="0">
                          <a:effectLst/>
                          <a:latin typeface="+mn-lt"/>
                        </a:rPr>
                        <a:t>Termin realizacji i zakres zadania</a:t>
                      </a:r>
                      <a:endParaRPr lang="pl-PL" sz="1000" b="1" i="0" u="none" strike="noStrike" dirty="0">
                        <a:solidFill>
                          <a:srgbClr val="000000"/>
                        </a:solidFill>
                        <a:effectLst/>
                        <a:latin typeface="+mn-lt"/>
                      </a:endParaRP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7584265"/>
                  </a:ext>
                </a:extLst>
              </a:tr>
              <a:tr h="1303699">
                <a:tc>
                  <a:txBody>
                    <a:bodyPr/>
                    <a:lstStyle/>
                    <a:p>
                      <a:pPr algn="ctr" fontAlgn="ctr"/>
                      <a:r>
                        <a:rPr lang="pl-PL" sz="1050" b="0" i="0" u="none" strike="noStrike" dirty="0">
                          <a:solidFill>
                            <a:srgbClr val="000000"/>
                          </a:solidFill>
                          <a:effectLst/>
                          <a:latin typeface="+mn-lt"/>
                        </a:rPr>
                        <a:t>"Przebudowa placu przed dworcem PKP                     przy ul. 3 Maja w Sosnowcu"</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12 403 467,91</a:t>
                      </a:r>
                    </a:p>
                    <a:p>
                      <a:pPr algn="ctr" fontAlgn="ctr"/>
                      <a:endParaRPr lang="pl-PL" sz="1050" b="0" i="0" u="none" strike="noStrike" dirty="0">
                        <a:solidFill>
                          <a:srgbClr val="000000"/>
                        </a:solidFill>
                        <a:effectLst/>
                        <a:latin typeface="+mn-lt"/>
                      </a:endParaRP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zadanie zakończone i odebrane w czerwcu 2023 r. </a:t>
                      </a:r>
                    </a:p>
                    <a:p>
                      <a:pPr algn="l" fontAlgn="ctr"/>
                      <a:r>
                        <a:rPr lang="pl-PL" sz="1050" b="0" i="0" u="none" strike="noStrike" dirty="0">
                          <a:solidFill>
                            <a:srgbClr val="000000"/>
                          </a:solidFill>
                          <a:effectLst/>
                          <a:latin typeface="+mn-lt"/>
                        </a:rPr>
                        <a:t>Zakres zadania - w ramach zadania wykonano: pawilon, nawierzchnię kamienną i betonową, sieci uzbrojenia terenu,                                w tym odwodnienie budowanego placu,  monitoring, zadaszenia wraz z siedziskami i zielonym dachem, dostawę i montaż elementów małej architektury, fontannę, parking za Sezamem wraz z ciągiem pieszym, wolnostojące litery przestrzenne, kwatery zieleni wraz z </a:t>
                      </a:r>
                      <a:r>
                        <a:rPr lang="pl-PL" sz="1050" b="0" i="0" u="none" strike="noStrike" dirty="0" err="1">
                          <a:solidFill>
                            <a:srgbClr val="000000"/>
                          </a:solidFill>
                          <a:effectLst/>
                          <a:latin typeface="+mn-lt"/>
                        </a:rPr>
                        <a:t>nasadzeniami</a:t>
                      </a:r>
                      <a:r>
                        <a:rPr lang="pl-PL" sz="1050" b="0" i="0" u="none" strike="noStrike" dirty="0">
                          <a:solidFill>
                            <a:srgbClr val="000000"/>
                          </a:solidFill>
                          <a:effectLst/>
                          <a:latin typeface="+mn-lt"/>
                        </a:rPr>
                        <a:t>, iluminację budynku dworca PKP.</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9634077"/>
                  </a:ext>
                </a:extLst>
              </a:tr>
              <a:tr h="536977">
                <a:tc>
                  <a:txBody>
                    <a:bodyPr/>
                    <a:lstStyle/>
                    <a:p>
                      <a:pPr algn="ctr" fontAlgn="ctr"/>
                      <a:r>
                        <a:rPr lang="pl-PL" sz="1050" b="0" i="0" u="none" strike="noStrike" dirty="0">
                          <a:solidFill>
                            <a:srgbClr val="000000"/>
                          </a:solidFill>
                          <a:effectLst/>
                          <a:latin typeface="+mn-lt"/>
                        </a:rPr>
                        <a:t>"Przebudowa ul. Lenartowicza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12 565 181,47</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zadanie zakończone i odebrane w czerwcu 2023 r. </a:t>
                      </a:r>
                    </a:p>
                    <a:p>
                      <a:pPr algn="l" fontAlgn="ctr"/>
                      <a:r>
                        <a:rPr lang="pl-PL" sz="1050" b="0" i="0" u="none" strike="noStrike" dirty="0">
                          <a:solidFill>
                            <a:srgbClr val="000000"/>
                          </a:solidFill>
                          <a:effectLst/>
                          <a:latin typeface="+mn-lt"/>
                        </a:rPr>
                        <a:t>Zakres zadania - przebudowa ulicy Teofila Lenartowicza, drogi powiatowej klasy Z na odcinku od ul. Karola Szymanowskiego       do zjazdu w kierunku Przedsiębiorstwa Komunikacji Miejskiej w Sosnowcu.</a:t>
                      </a:r>
                    </a:p>
                    <a:p>
                      <a:pPr algn="l" fontAlgn="ctr"/>
                      <a:r>
                        <a:rPr lang="pl-PL" sz="1050" b="0" i="0" u="none" strike="noStrike" dirty="0">
                          <a:solidFill>
                            <a:srgbClr val="000000"/>
                          </a:solidFill>
                          <a:effectLst/>
                          <a:latin typeface="+mn-lt"/>
                        </a:rPr>
                        <a:t>Zakres rzeczowy zadania:</a:t>
                      </a:r>
                    </a:p>
                    <a:p>
                      <a:pPr algn="l" fontAlgn="ctr"/>
                      <a:r>
                        <a:rPr lang="pl-PL" sz="1050" b="0" i="0" u="none" strike="noStrike" dirty="0">
                          <a:solidFill>
                            <a:srgbClr val="000000"/>
                          </a:solidFill>
                          <a:effectLst/>
                          <a:latin typeface="+mn-lt"/>
                        </a:rPr>
                        <a:t>- rozbiórka istniejącego wiaduktu drogowego</a:t>
                      </a:r>
                    </a:p>
                    <a:p>
                      <a:pPr algn="l" fontAlgn="ctr"/>
                      <a:r>
                        <a:rPr lang="pl-PL" sz="1050" b="0" i="0" u="none" strike="noStrike" dirty="0">
                          <a:solidFill>
                            <a:srgbClr val="000000"/>
                          </a:solidFill>
                          <a:effectLst/>
                          <a:latin typeface="+mn-lt"/>
                        </a:rPr>
                        <a:t>- budowa muru oporowe w formie gruntów zbrojonych z warstwą licową z bloczków betonowych, </a:t>
                      </a:r>
                    </a:p>
                    <a:p>
                      <a:pPr algn="l" fontAlgn="ctr"/>
                      <a:r>
                        <a:rPr lang="pl-PL" sz="1050" b="0" i="0" u="none" strike="noStrike" dirty="0">
                          <a:solidFill>
                            <a:srgbClr val="000000"/>
                          </a:solidFill>
                          <a:effectLst/>
                          <a:latin typeface="+mn-lt"/>
                        </a:rPr>
                        <a:t>- budowa przepustów pod drogą,                                                                                                                                                                   </a:t>
                      </a:r>
                    </a:p>
                    <a:p>
                      <a:pPr algn="l" fontAlgn="ctr"/>
                      <a:r>
                        <a:rPr lang="pl-PL" sz="1050" b="0" i="0" u="none" strike="noStrike" dirty="0">
                          <a:solidFill>
                            <a:srgbClr val="000000"/>
                          </a:solidFill>
                          <a:effectLst/>
                          <a:latin typeface="+mn-lt"/>
                        </a:rPr>
                        <a:t>- przebudowa kanalizacji deszczowej,</a:t>
                      </a:r>
                    </a:p>
                    <a:p>
                      <a:pPr algn="l" fontAlgn="ctr"/>
                      <a:r>
                        <a:rPr lang="pl-PL" sz="1050" b="0" i="0" u="none" strike="noStrike" dirty="0">
                          <a:solidFill>
                            <a:srgbClr val="000000"/>
                          </a:solidFill>
                          <a:effectLst/>
                          <a:latin typeface="+mn-lt"/>
                        </a:rPr>
                        <a:t>- budowa oświetlenia ulicznego,</a:t>
                      </a:r>
                    </a:p>
                    <a:p>
                      <a:pPr algn="l" fontAlgn="ctr"/>
                      <a:r>
                        <a:rPr lang="pl-PL" sz="1050" b="0" i="0" u="none" strike="noStrike" dirty="0">
                          <a:solidFill>
                            <a:srgbClr val="000000"/>
                          </a:solidFill>
                          <a:effectLst/>
                          <a:latin typeface="+mn-lt"/>
                        </a:rPr>
                        <a:t>- wykonanie doświetlonych przejść dla pieszych,</a:t>
                      </a:r>
                    </a:p>
                    <a:p>
                      <a:pPr algn="l" fontAlgn="ctr"/>
                      <a:r>
                        <a:rPr lang="pl-PL" sz="1050" b="0" i="0" u="none" strike="noStrike" dirty="0">
                          <a:solidFill>
                            <a:srgbClr val="000000"/>
                          </a:solidFill>
                          <a:effectLst/>
                          <a:latin typeface="+mn-lt"/>
                        </a:rPr>
                        <a:t>- przebudowa kolidującej infrastruktury i budowa kanalizacji kablowej: budowa telekomunikacyjnej kanalizacji kablowej, budowa telekomunikacyjnego rurociągu kablowego, budowa kanału technologicznego, przebudowa sieci kanalizacji tłocznej, przebudowa sieci wodociągowej, przebudowa  sieci gazowej,</a:t>
                      </a:r>
                    </a:p>
                    <a:p>
                      <a:pPr algn="l" fontAlgn="ctr"/>
                      <a:r>
                        <a:rPr lang="pl-PL" sz="1050" b="0" i="0" u="none" strike="noStrike" dirty="0">
                          <a:solidFill>
                            <a:srgbClr val="000000"/>
                          </a:solidFill>
                          <a:effectLst/>
                          <a:latin typeface="+mn-lt"/>
                        </a:rPr>
                        <a:t>- przebudowa skrzyżowania w rejonie ul. Karola Szymanowskiego – budowa ronda,</a:t>
                      </a:r>
                    </a:p>
                    <a:p>
                      <a:pPr algn="l" fontAlgn="ctr"/>
                      <a:r>
                        <a:rPr lang="pl-PL" sz="1050" b="0" i="0" u="none" strike="noStrike" dirty="0">
                          <a:solidFill>
                            <a:srgbClr val="000000"/>
                          </a:solidFill>
                          <a:effectLst/>
                          <a:latin typeface="+mn-lt"/>
                        </a:rPr>
                        <a:t>- wykonanie nawierzchni jezdni,</a:t>
                      </a:r>
                    </a:p>
                    <a:p>
                      <a:pPr algn="l" fontAlgn="ctr"/>
                      <a:r>
                        <a:rPr lang="pl-PL" sz="1050" b="0" i="0" u="none" strike="noStrike" dirty="0">
                          <a:solidFill>
                            <a:srgbClr val="000000"/>
                          </a:solidFill>
                          <a:effectLst/>
                          <a:latin typeface="+mn-lt"/>
                        </a:rPr>
                        <a:t>- wykonanie nawierzchni ciągu komunikacji pieszej,</a:t>
                      </a:r>
                    </a:p>
                    <a:p>
                      <a:pPr algn="l" fontAlgn="ctr"/>
                      <a:r>
                        <a:rPr lang="pl-PL" sz="1050" b="0" i="0" u="none" strike="noStrike" dirty="0">
                          <a:solidFill>
                            <a:srgbClr val="000000"/>
                          </a:solidFill>
                          <a:effectLst/>
                          <a:latin typeface="+mn-lt"/>
                        </a:rPr>
                        <a:t>- wykonanie ścieżki rowerowej wraz z przejazdami,</a:t>
                      </a:r>
                    </a:p>
                    <a:p>
                      <a:pPr algn="l" fontAlgn="ctr"/>
                      <a:r>
                        <a:rPr lang="pl-PL" sz="1050" b="0" i="0" u="none" strike="noStrike" dirty="0">
                          <a:solidFill>
                            <a:srgbClr val="000000"/>
                          </a:solidFill>
                          <a:effectLst/>
                          <a:latin typeface="+mn-lt"/>
                        </a:rPr>
                        <a:t>- wykonanie oznakowania poziomego i pionowego.</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613200"/>
                  </a:ext>
                </a:extLst>
              </a:tr>
            </a:tbl>
          </a:graphicData>
        </a:graphic>
      </p:graphicFrame>
    </p:spTree>
    <p:extLst>
      <p:ext uri="{BB962C8B-B14F-4D97-AF65-F5344CB8AC3E}">
        <p14:creationId xmlns:p14="http://schemas.microsoft.com/office/powerpoint/2010/main" val="3967776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xfrm>
            <a:off x="2162310" y="370332"/>
            <a:ext cx="7729728" cy="946404"/>
          </a:xfrm>
          <a:solidFill>
            <a:schemeClr val="bg2">
              <a:lumMod val="90000"/>
            </a:schemeClr>
          </a:solidFill>
        </p:spPr>
        <p:txBody>
          <a:bodyPr>
            <a:normAutofit/>
          </a:bodyPr>
          <a:lstStyle/>
          <a:p>
            <a:r>
              <a:rPr lang="pl-PL" b="1" dirty="0"/>
              <a:t>Zadania PLANOWANE</a:t>
            </a:r>
            <a:endParaRPr lang="pl-PL" sz="2000" b="1" dirty="0"/>
          </a:p>
        </p:txBody>
      </p:sp>
      <p:graphicFrame>
        <p:nvGraphicFramePr>
          <p:cNvPr id="6" name="Symbol zastępczy zawartości 5">
            <a:extLst>
              <a:ext uri="{FF2B5EF4-FFF2-40B4-BE49-F238E27FC236}">
                <a16:creationId xmlns:a16="http://schemas.microsoft.com/office/drawing/2014/main" id="{625F269C-99AA-4F71-9360-35523BABA073}"/>
              </a:ext>
            </a:extLst>
          </p:cNvPr>
          <p:cNvGraphicFramePr>
            <a:graphicFrameLocks noGrp="1"/>
          </p:cNvGraphicFramePr>
          <p:nvPr>
            <p:ph idx="1"/>
            <p:extLst>
              <p:ext uri="{D42A27DB-BD31-4B8C-83A1-F6EECF244321}">
                <p14:modId xmlns:p14="http://schemas.microsoft.com/office/powerpoint/2010/main" val="1099891437"/>
              </p:ext>
            </p:extLst>
          </p:nvPr>
        </p:nvGraphicFramePr>
        <p:xfrm>
          <a:off x="1320829" y="1639216"/>
          <a:ext cx="8053861" cy="3503687"/>
        </p:xfrm>
        <a:graphic>
          <a:graphicData uri="http://schemas.openxmlformats.org/drawingml/2006/table">
            <a:tbl>
              <a:tblPr>
                <a:tableStyleId>{5C22544A-7EE6-4342-B048-85BDC9FD1C3A}</a:tableStyleId>
              </a:tblPr>
              <a:tblGrid>
                <a:gridCol w="337302">
                  <a:extLst>
                    <a:ext uri="{9D8B030D-6E8A-4147-A177-3AD203B41FA5}">
                      <a16:colId xmlns:a16="http://schemas.microsoft.com/office/drawing/2014/main" val="1639677415"/>
                    </a:ext>
                  </a:extLst>
                </a:gridCol>
                <a:gridCol w="2232412">
                  <a:extLst>
                    <a:ext uri="{9D8B030D-6E8A-4147-A177-3AD203B41FA5}">
                      <a16:colId xmlns:a16="http://schemas.microsoft.com/office/drawing/2014/main" val="4099913683"/>
                    </a:ext>
                  </a:extLst>
                </a:gridCol>
                <a:gridCol w="5484147">
                  <a:extLst>
                    <a:ext uri="{9D8B030D-6E8A-4147-A177-3AD203B41FA5}">
                      <a16:colId xmlns:a16="http://schemas.microsoft.com/office/drawing/2014/main" val="2146571661"/>
                    </a:ext>
                  </a:extLst>
                </a:gridCol>
              </a:tblGrid>
              <a:tr h="1010093">
                <a:tc>
                  <a:txBody>
                    <a:bodyPr/>
                    <a:lstStyle/>
                    <a:p>
                      <a:pPr algn="ctr" fontAlgn="ctr"/>
                      <a:r>
                        <a:rPr lang="pl-PL" sz="1050" u="none" strike="noStrike" dirty="0">
                          <a:effectLst/>
                        </a:rPr>
                        <a:t>1</a:t>
                      </a:r>
                      <a:endParaRPr lang="pl-PL" sz="1050" b="0" i="0" u="none" strike="noStrike" dirty="0">
                        <a:solidFill>
                          <a:srgbClr val="000000"/>
                        </a:solidFill>
                        <a:effectLst/>
                        <a:latin typeface="Calibri" panose="020F0502020204030204" pitchFamily="34" charset="0"/>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chemeClr val="tx1"/>
                          </a:solidFill>
                          <a:effectLst/>
                          <a:latin typeface="Calibri" panose="020F0502020204030204" pitchFamily="34" charset="0"/>
                        </a:rPr>
                        <a:t>Poprawa bezpieczeństwa niechronionych uczestników ruchu w Sosnowcu – drogi gminne</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pl-PL" sz="1050" b="0" i="0" u="none" strike="noStrike" dirty="0">
                          <a:solidFill>
                            <a:schemeClr val="tx1"/>
                          </a:solidFill>
                          <a:effectLst/>
                          <a:latin typeface="Calibri" panose="020F0502020204030204" pitchFamily="34" charset="0"/>
                        </a:rPr>
                        <a:t>Zadanie obejmuję przebudowę drogi dla pieszych wzdłuż ul. T. Bora-Komorowskiego w konstrukcji z kostki betonowej i kamiennej od skrzyżowania z ul. Gen. Mariusza Zaruskiego do skrzyżowania z Al. Ks. F. Blachnickiego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0326889"/>
                  </a:ext>
                </a:extLst>
              </a:tr>
              <a:tr h="1622984">
                <a:tc>
                  <a:txBody>
                    <a:bodyPr/>
                    <a:lstStyle/>
                    <a:p>
                      <a:pPr algn="ctr" fontAlgn="ctr"/>
                      <a:r>
                        <a:rPr lang="pl-PL" sz="1050" u="none" strike="noStrike" dirty="0">
                          <a:effectLst/>
                        </a:rPr>
                        <a:t>2</a:t>
                      </a:r>
                      <a:endParaRPr lang="pl-PL" sz="1050" b="0" i="0" u="none" strike="noStrike" dirty="0">
                        <a:solidFill>
                          <a:srgbClr val="000000"/>
                        </a:solidFill>
                        <a:effectLst/>
                        <a:latin typeface="Calibri" panose="020F0502020204030204" pitchFamily="34" charset="0"/>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Calibri" panose="020F0502020204030204" pitchFamily="34" charset="0"/>
                        </a:rPr>
                        <a:t>Poprawa bezpieczeństwa niechronionych uczestników ruchu w Sosnowcu –  ul. mjr. H. Dobrzańskiego - Hubala</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r>
                        <a:rPr lang="pl-PL" sz="1050" b="0" i="0" u="none" strike="noStrike" dirty="0">
                          <a:solidFill>
                            <a:srgbClr val="000000"/>
                          </a:solidFill>
                          <a:effectLst/>
                          <a:latin typeface="Calibri" panose="020F0502020204030204" pitchFamily="34" charset="0"/>
                        </a:rPr>
                        <a:t>Budowa nowych przejść dla pieszych związana z rozbudową ul. mjr. H. Dobrzańskiego  Hubala na odcinku od skrzyżowania z ul. Gacka do skrzyżowania z ul. G. Zapolskiej oraz budową zintegrowanego przystanku tramwajowo-autobusowego i autobusowego.</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6898894"/>
                  </a:ext>
                </a:extLst>
              </a:tr>
              <a:tr h="435305">
                <a:tc>
                  <a:txBody>
                    <a:bodyPr/>
                    <a:lstStyle/>
                    <a:p>
                      <a:pPr algn="ctr" fontAlgn="ctr"/>
                      <a:r>
                        <a:rPr lang="pl-PL" sz="1050" b="0" i="0" u="none" strike="noStrike" dirty="0">
                          <a:solidFill>
                            <a:srgbClr val="000000"/>
                          </a:solidFill>
                          <a:effectLst/>
                          <a:latin typeface="Calibri" panose="020F0502020204030204" pitchFamily="34" charset="0"/>
                        </a:rPr>
                        <a:t>3</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Przebudowa ul. Pileckiego w Sosnowcu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endParaRPr lang="pl-PL" sz="1050" b="0" i="0" u="none" strike="noStrike" dirty="0">
                        <a:solidFill>
                          <a:srgbClr val="000000"/>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650415"/>
                  </a:ext>
                </a:extLst>
              </a:tr>
              <a:tr h="435305">
                <a:tc>
                  <a:txBody>
                    <a:bodyPr/>
                    <a:lstStyle/>
                    <a:p>
                      <a:pPr algn="ctr" fontAlgn="ctr"/>
                      <a:r>
                        <a:rPr lang="pl-PL" sz="1050" b="0" i="0" u="none" strike="noStrike" dirty="0">
                          <a:solidFill>
                            <a:srgbClr val="000000"/>
                          </a:solidFill>
                          <a:effectLst/>
                          <a:latin typeface="Calibri" panose="020F0502020204030204" pitchFamily="34" charset="0"/>
                        </a:rPr>
                        <a:t>4.</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Przebudowa ul. Kasprzaka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b"/>
                      <a:endParaRPr lang="pl-PL" sz="1050" b="0" i="0" u="none" strike="noStrike" dirty="0">
                        <a:solidFill>
                          <a:srgbClr val="000000"/>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289646"/>
                  </a:ext>
                </a:extLst>
              </a:tr>
            </a:tbl>
          </a:graphicData>
        </a:graphic>
      </p:graphicFrame>
    </p:spTree>
    <p:extLst>
      <p:ext uri="{BB962C8B-B14F-4D97-AF65-F5344CB8AC3E}">
        <p14:creationId xmlns:p14="http://schemas.microsoft.com/office/powerpoint/2010/main" val="346824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 name="Symbol zastępczy zawartości 9">
            <a:extLst>
              <a:ext uri="{FF2B5EF4-FFF2-40B4-BE49-F238E27FC236}">
                <a16:creationId xmlns:a16="http://schemas.microsoft.com/office/drawing/2014/main" id="{B61BDB4E-BB8D-3D0A-5B36-B69ADE262194}"/>
              </a:ext>
            </a:extLst>
          </p:cNvPr>
          <p:cNvPicPr>
            <a:picLocks noGrp="1" noChangeAspect="1"/>
          </p:cNvPicPr>
          <p:nvPr>
            <p:ph sz="quarter" idx="4"/>
          </p:nvPr>
        </p:nvPicPr>
        <p:blipFill>
          <a:blip r:embed="rId3"/>
          <a:stretch>
            <a:fillRect/>
          </a:stretch>
        </p:blipFill>
        <p:spPr>
          <a:xfrm>
            <a:off x="6854016" y="2277708"/>
            <a:ext cx="3697571" cy="2432494"/>
          </a:xfrm>
        </p:spPr>
      </p:pic>
      <p:sp>
        <p:nvSpPr>
          <p:cNvPr id="4" name="Symbol zastępczy tekstu 3">
            <a:extLst>
              <a:ext uri="{FF2B5EF4-FFF2-40B4-BE49-F238E27FC236}">
                <a16:creationId xmlns:a16="http://schemas.microsoft.com/office/drawing/2014/main" id="{5AE7CB40-3B69-2A84-794E-1ABE6F6DC97B}"/>
              </a:ext>
            </a:extLst>
          </p:cNvPr>
          <p:cNvSpPr>
            <a:spLocks noGrp="1"/>
          </p:cNvSpPr>
          <p:nvPr>
            <p:ph type="body" idx="1"/>
          </p:nvPr>
        </p:nvSpPr>
        <p:spPr>
          <a:xfrm>
            <a:off x="837852" y="5019420"/>
            <a:ext cx="3697571" cy="541174"/>
          </a:xfrm>
        </p:spPr>
        <p:txBody>
          <a:bodyPr>
            <a:normAutofit/>
          </a:bodyPr>
          <a:lstStyle/>
          <a:p>
            <a:r>
              <a:rPr lang="pl-PL" b="1" dirty="0">
                <a:solidFill>
                  <a:schemeClr val="tx1"/>
                </a:solidFill>
              </a:rPr>
              <a:t> </a:t>
            </a:r>
            <a:r>
              <a:rPr lang="pl-PL" sz="1000" b="1" dirty="0">
                <a:solidFill>
                  <a:schemeClr val="tx1"/>
                </a:solidFill>
              </a:rPr>
              <a:t>plac przed dworcem PKP przy ul. 3 Maja w Sosnowcu</a:t>
            </a:r>
          </a:p>
        </p:txBody>
      </p:sp>
      <p:pic>
        <p:nvPicPr>
          <p:cNvPr id="9" name="Symbol zastępczy zawartości 8">
            <a:extLst>
              <a:ext uri="{FF2B5EF4-FFF2-40B4-BE49-F238E27FC236}">
                <a16:creationId xmlns:a16="http://schemas.microsoft.com/office/drawing/2014/main" id="{551FF0EB-1B68-7C4D-C6F5-CAE079ACC8F4}"/>
              </a:ext>
            </a:extLst>
          </p:cNvPr>
          <p:cNvPicPr>
            <a:picLocks noGrp="1" noChangeAspect="1"/>
          </p:cNvPicPr>
          <p:nvPr>
            <p:ph sz="half" idx="2"/>
          </p:nvPr>
        </p:nvPicPr>
        <p:blipFill>
          <a:blip r:embed="rId4"/>
          <a:stretch>
            <a:fillRect/>
          </a:stretch>
        </p:blipFill>
        <p:spPr>
          <a:xfrm rot="10800000">
            <a:off x="837853" y="2843784"/>
            <a:ext cx="4141228" cy="1866418"/>
          </a:xfrm>
        </p:spPr>
      </p:pic>
      <p:sp>
        <p:nvSpPr>
          <p:cNvPr id="7" name="Symbol zastępczy tekstu 6">
            <a:extLst>
              <a:ext uri="{FF2B5EF4-FFF2-40B4-BE49-F238E27FC236}">
                <a16:creationId xmlns:a16="http://schemas.microsoft.com/office/drawing/2014/main" id="{B06A78FC-FE8E-0CB0-1B9D-2A4ED58525BC}"/>
              </a:ext>
            </a:extLst>
          </p:cNvPr>
          <p:cNvSpPr>
            <a:spLocks noGrp="1"/>
          </p:cNvSpPr>
          <p:nvPr>
            <p:ph type="body" sz="quarter" idx="13"/>
          </p:nvPr>
        </p:nvSpPr>
        <p:spPr>
          <a:xfrm>
            <a:off x="6567678" y="4585920"/>
            <a:ext cx="4270248" cy="704087"/>
          </a:xfrm>
        </p:spPr>
        <p:txBody>
          <a:bodyPr>
            <a:normAutofit/>
          </a:bodyPr>
          <a:lstStyle/>
          <a:p>
            <a:r>
              <a:rPr lang="pl-PL" sz="1000" b="1" dirty="0">
                <a:solidFill>
                  <a:schemeClr val="tx1"/>
                </a:solidFill>
              </a:rPr>
              <a:t>Przebudowa ul. Lenartowicza w Sosnowcu</a:t>
            </a:r>
          </a:p>
        </p:txBody>
      </p:sp>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xfrm>
            <a:off x="2231136" y="523614"/>
            <a:ext cx="7729728" cy="1188720"/>
          </a:xfrm>
          <a:solidFill>
            <a:schemeClr val="bg2">
              <a:lumMod val="90000"/>
            </a:schemeClr>
          </a:solidFill>
        </p:spPr>
        <p:txBody>
          <a:bodyPr>
            <a:normAutofit fontScale="90000"/>
          </a:bodyPr>
          <a:lstStyle/>
          <a:p>
            <a:r>
              <a:rPr lang="pl-PL" b="1" dirty="0"/>
              <a:t>Zadania zakończone 2023 r.</a:t>
            </a:r>
            <a:br>
              <a:rPr lang="pl-PL" b="1" dirty="0"/>
            </a:br>
            <a:r>
              <a:rPr lang="pl-PL" b="1" dirty="0"/>
              <a:t>DOKUMENTACJA FOTOGRAFICZNA </a:t>
            </a:r>
            <a:br>
              <a:rPr lang="pl-PL" sz="2800" dirty="0">
                <a:cs typeface="Tahoma" pitchFamily="2"/>
              </a:rPr>
            </a:br>
            <a:endParaRPr lang="pl-PL" sz="1800" b="1" dirty="0"/>
          </a:p>
        </p:txBody>
      </p:sp>
      <p:sp>
        <p:nvSpPr>
          <p:cNvPr id="3" name="Prostokąt 2">
            <a:extLst>
              <a:ext uri="{FF2B5EF4-FFF2-40B4-BE49-F238E27FC236}">
                <a16:creationId xmlns:a16="http://schemas.microsoft.com/office/drawing/2014/main" id="{B2A4A564-D5BC-4099-8E58-A6087B616D5E}"/>
              </a:ext>
            </a:extLst>
          </p:cNvPr>
          <p:cNvSpPr/>
          <p:nvPr/>
        </p:nvSpPr>
        <p:spPr>
          <a:xfrm>
            <a:off x="1004935" y="3429000"/>
            <a:ext cx="2544023" cy="246221"/>
          </a:xfrm>
          <a:prstGeom prst="rect">
            <a:avLst/>
          </a:prstGeom>
        </p:spPr>
        <p:txBody>
          <a:bodyPr wrap="square">
            <a:spAutoFit/>
          </a:bodyPr>
          <a:lstStyle/>
          <a:p>
            <a:r>
              <a:rPr lang="pl-PL" sz="1000" dirty="0"/>
              <a:t> </a:t>
            </a:r>
          </a:p>
        </p:txBody>
      </p:sp>
    </p:spTree>
    <p:extLst>
      <p:ext uri="{BB962C8B-B14F-4D97-AF65-F5344CB8AC3E}">
        <p14:creationId xmlns:p14="http://schemas.microsoft.com/office/powerpoint/2010/main" val="538873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aphicFrame>
        <p:nvGraphicFramePr>
          <p:cNvPr id="8" name="Tabela 7">
            <a:extLst>
              <a:ext uri="{FF2B5EF4-FFF2-40B4-BE49-F238E27FC236}">
                <a16:creationId xmlns:a16="http://schemas.microsoft.com/office/drawing/2014/main" id="{F3768E66-E6EF-4392-9652-3AFAA4AF0E43}"/>
              </a:ext>
            </a:extLst>
          </p:cNvPr>
          <p:cNvGraphicFramePr>
            <a:graphicFrameLocks noGrp="1"/>
          </p:cNvGraphicFramePr>
          <p:nvPr>
            <p:extLst>
              <p:ext uri="{D42A27DB-BD31-4B8C-83A1-F6EECF244321}">
                <p14:modId xmlns:p14="http://schemas.microsoft.com/office/powerpoint/2010/main" val="4212208940"/>
              </p:ext>
            </p:extLst>
          </p:nvPr>
        </p:nvGraphicFramePr>
        <p:xfrm>
          <a:off x="905377" y="532898"/>
          <a:ext cx="10381247" cy="4314781"/>
        </p:xfrm>
        <a:graphic>
          <a:graphicData uri="http://schemas.openxmlformats.org/drawingml/2006/table">
            <a:tbl>
              <a:tblPr>
                <a:tableStyleId>{5C22544A-7EE6-4342-B048-85BDC9FD1C3A}</a:tableStyleId>
              </a:tblPr>
              <a:tblGrid>
                <a:gridCol w="2953512">
                  <a:extLst>
                    <a:ext uri="{9D8B030D-6E8A-4147-A177-3AD203B41FA5}">
                      <a16:colId xmlns:a16="http://schemas.microsoft.com/office/drawing/2014/main" val="655390159"/>
                    </a:ext>
                  </a:extLst>
                </a:gridCol>
                <a:gridCol w="1110947">
                  <a:extLst>
                    <a:ext uri="{9D8B030D-6E8A-4147-A177-3AD203B41FA5}">
                      <a16:colId xmlns:a16="http://schemas.microsoft.com/office/drawing/2014/main" val="308207276"/>
                    </a:ext>
                  </a:extLst>
                </a:gridCol>
                <a:gridCol w="6316788">
                  <a:extLst>
                    <a:ext uri="{9D8B030D-6E8A-4147-A177-3AD203B41FA5}">
                      <a16:colId xmlns:a16="http://schemas.microsoft.com/office/drawing/2014/main" val="1238213295"/>
                    </a:ext>
                  </a:extLst>
                </a:gridCol>
              </a:tblGrid>
              <a:tr h="955695">
                <a:tc>
                  <a:txBody>
                    <a:bodyPr/>
                    <a:lstStyle/>
                    <a:p>
                      <a:pPr algn="ctr" fontAlgn="ctr"/>
                      <a:r>
                        <a:rPr lang="pl-PL" sz="1050" b="0" i="0" u="none" strike="noStrike" dirty="0">
                          <a:solidFill>
                            <a:schemeClr val="tx1"/>
                          </a:solidFill>
                          <a:effectLst/>
                          <a:latin typeface="+mn-lt"/>
                        </a:rPr>
                        <a:t>"Budowa odcinka drogi 4KDZ wraz z rozbudową skrzyżowania z ulicą Teofila Lenartowicza w Sosnowcu"</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2 205 029,03</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zadanie zakończone w dniu 12.12.2023 r.</a:t>
                      </a:r>
                    </a:p>
                    <a:p>
                      <a:pPr algn="l" fontAlgn="ctr"/>
                      <a:r>
                        <a:rPr lang="pl-PL" sz="1050" b="0" i="0" u="none" strike="noStrike" dirty="0">
                          <a:solidFill>
                            <a:schemeClr val="tx1"/>
                          </a:solidFill>
                          <a:effectLst/>
                          <a:latin typeface="+mn-lt"/>
                        </a:rPr>
                        <a:t>Zakres zadania - przebudowa ul. Teofila Lenartowicza na odcinku od zjazdu Przedsiębiorstwa Komunikacji Miejskiej w Sosnowcu w kier. hal produkcyjno-usługowych PANATTONI.                                                                                                                                                                                                                                                                                                                                                             Zakres rzeczowy:       </a:t>
                      </a:r>
                    </a:p>
                    <a:p>
                      <a:pPr algn="l" fontAlgn="ctr"/>
                      <a:r>
                        <a:rPr lang="pl-PL" sz="1050" b="0" i="0" u="none" strike="noStrike" dirty="0">
                          <a:solidFill>
                            <a:schemeClr val="tx1"/>
                          </a:solidFill>
                          <a:effectLst/>
                          <a:latin typeface="+mn-lt"/>
                        </a:rPr>
                        <a:t>1.Branża drogowa:</a:t>
                      </a:r>
                    </a:p>
                    <a:p>
                      <a:pPr algn="l" fontAlgn="ctr"/>
                      <a:r>
                        <a:rPr lang="pl-PL" sz="1050" b="0" i="0" u="none" strike="noStrike" dirty="0">
                          <a:solidFill>
                            <a:schemeClr val="tx1"/>
                          </a:solidFill>
                          <a:effectLst/>
                          <a:latin typeface="+mn-lt"/>
                        </a:rPr>
                        <a:t>- budowa ronda turbinowego,    budowa kanału technologicznego, wykonanie nowej nawierzchni wraz z budową zatok autobusowych, ciągu pieszo - rowerowego, przebudowa infrastruktury technicznej oraz budowa </a:t>
                      </a:r>
                      <a:r>
                        <a:rPr lang="pl-PL" sz="1050" b="0" i="0" u="none" strike="noStrike" dirty="0" err="1">
                          <a:solidFill>
                            <a:schemeClr val="tx1"/>
                          </a:solidFill>
                          <a:effectLst/>
                          <a:latin typeface="+mn-lt"/>
                        </a:rPr>
                        <a:t>kanalaizacji</a:t>
                      </a:r>
                      <a:r>
                        <a:rPr lang="pl-PL" sz="1050" b="0" i="0" u="none" strike="noStrike" dirty="0">
                          <a:solidFill>
                            <a:schemeClr val="tx1"/>
                          </a:solidFill>
                          <a:effectLst/>
                          <a:latin typeface="+mn-lt"/>
                        </a:rPr>
                        <a:t> deszczowej                                                                                                                                                                                                                                                                                                                              </a:t>
                      </a:r>
                    </a:p>
                    <a:p>
                      <a:pPr algn="l" fontAlgn="ctr"/>
                      <a:r>
                        <a:rPr lang="pl-PL" sz="1050" b="0" i="0" u="none" strike="noStrike" dirty="0">
                          <a:solidFill>
                            <a:schemeClr val="tx1"/>
                          </a:solidFill>
                          <a:effectLst/>
                          <a:latin typeface="+mn-lt"/>
                        </a:rPr>
                        <a:t>- budowa drogi serwisowej w kier. hal produkcyjno-usługowych PANATTONI</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8969661"/>
                  </a:ext>
                </a:extLst>
              </a:tr>
              <a:tr h="2867336">
                <a:tc>
                  <a:txBody>
                    <a:bodyPr/>
                    <a:lstStyle/>
                    <a:p>
                      <a:pPr algn="ctr" fontAlgn="ctr"/>
                      <a:r>
                        <a:rPr lang="pl-PL" sz="1050" b="0" i="0" u="none" strike="noStrike" dirty="0">
                          <a:solidFill>
                            <a:srgbClr val="000000"/>
                          </a:solidFill>
                          <a:effectLst/>
                          <a:latin typeface="+mn-lt"/>
                        </a:rPr>
                        <a:t>Kompleksowa przebudowa dróg na terenie gminy Sosnowiec" w tym: </a:t>
                      </a:r>
                    </a:p>
                    <a:p>
                      <a:pPr algn="ctr" fontAlgn="ctr"/>
                      <a:br>
                        <a:rPr lang="pl-PL" sz="1050" b="0" i="0" u="none" strike="noStrike" dirty="0">
                          <a:solidFill>
                            <a:srgbClr val="000000"/>
                          </a:solidFill>
                          <a:effectLst/>
                          <a:latin typeface="+mn-lt"/>
                        </a:rPr>
                      </a:br>
                      <a:r>
                        <a:rPr lang="pl-PL" sz="1050" b="0" i="0" u="none" strike="noStrike" dirty="0">
                          <a:solidFill>
                            <a:srgbClr val="000000"/>
                          </a:solidFill>
                          <a:effectLst/>
                          <a:latin typeface="+mn-lt"/>
                        </a:rPr>
                        <a:t> 1. Kompleksowa przebudowa dróg na terenie gminy Sosnowiec" w tym: „Przebudowa ul. 1 Maja, ul. H. Sienkiewicza, ul. J. Piłsudskiego w Sosnowcu”</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pl-PL" sz="1050" b="0" i="0" u="none" strike="noStrike" dirty="0">
                          <a:solidFill>
                            <a:srgbClr val="000000"/>
                          </a:solidFill>
                          <a:effectLst/>
                          <a:latin typeface="+mn-lt"/>
                        </a:rPr>
                        <a:t>152 998 963,63</a:t>
                      </a:r>
                    </a:p>
                    <a:p>
                      <a:pPr algn="ctr" fontAlgn="ctr"/>
                      <a:endParaRPr lang="pl-PL" sz="1050" b="0" i="0" u="none" strike="noStrike" dirty="0">
                        <a:solidFill>
                          <a:srgbClr val="000000"/>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zadanie zakończone i odebrane w dniu 13.12.2023 r.</a:t>
                      </a:r>
                    </a:p>
                    <a:p>
                      <a:pPr algn="l" fontAlgn="ctr"/>
                      <a:r>
                        <a:rPr lang="pl-PL" sz="1050" b="0" i="0" u="none" strike="noStrike" dirty="0">
                          <a:solidFill>
                            <a:srgbClr val="000000"/>
                          </a:solidFill>
                          <a:effectLst/>
                          <a:latin typeface="+mn-lt"/>
                        </a:rPr>
                        <a:t>Zakres zadania - przebudowa ul. 1 Maja, ul. Sienkiewicza, ul. Piłsudskiego na odcinku od Ronda Ludwik do Ronda Praw Kobiet, polegająca m.in. na:                  </a:t>
                      </a:r>
                    </a:p>
                    <a:p>
                      <a:pPr algn="l" fontAlgn="ctr"/>
                      <a:r>
                        <a:rPr lang="pl-PL" sz="1050" b="0" i="0" u="none" strike="noStrike" dirty="0">
                          <a:solidFill>
                            <a:srgbClr val="000000"/>
                          </a:solidFill>
                          <a:effectLst/>
                          <a:latin typeface="+mn-lt"/>
                        </a:rPr>
                        <a:t>-Przebudowie nawierzchni i obramowań, </a:t>
                      </a:r>
                    </a:p>
                    <a:p>
                      <a:pPr algn="l" fontAlgn="ctr"/>
                      <a:r>
                        <a:rPr lang="pl-PL" sz="1050" b="0" i="0" u="none" strike="noStrike" dirty="0">
                          <a:solidFill>
                            <a:srgbClr val="000000"/>
                          </a:solidFill>
                          <a:effectLst/>
                          <a:latin typeface="+mn-lt"/>
                        </a:rPr>
                        <a:t>- Przebudowie konstrukcji zatok autobusowych wraz z zabudową krawężników peronowych,</a:t>
                      </a:r>
                    </a:p>
                    <a:p>
                      <a:pPr algn="l" fontAlgn="ctr"/>
                      <a:r>
                        <a:rPr lang="pl-PL" sz="1050" b="0" i="0" u="none" strike="noStrike" dirty="0">
                          <a:solidFill>
                            <a:srgbClr val="000000"/>
                          </a:solidFill>
                          <a:effectLst/>
                          <a:latin typeface="+mn-lt"/>
                        </a:rPr>
                        <a:t>- Budowie i przebudowie zatok postojowych, </a:t>
                      </a:r>
                    </a:p>
                    <a:p>
                      <a:pPr algn="l" fontAlgn="ctr"/>
                      <a:r>
                        <a:rPr lang="pl-PL" sz="1050" b="0" i="0" u="none" strike="noStrike" dirty="0">
                          <a:solidFill>
                            <a:srgbClr val="000000"/>
                          </a:solidFill>
                          <a:effectLst/>
                          <a:latin typeface="+mn-lt"/>
                        </a:rPr>
                        <a:t>- Przebudowie i budowie chodnika z betonowej kostki brukowej, </a:t>
                      </a:r>
                    </a:p>
                    <a:p>
                      <a:pPr algn="l" fontAlgn="ctr"/>
                      <a:r>
                        <a:rPr lang="pl-PL" sz="1050" b="0" i="0" u="none" strike="noStrike" dirty="0">
                          <a:solidFill>
                            <a:srgbClr val="000000"/>
                          </a:solidFill>
                          <a:effectLst/>
                          <a:latin typeface="+mn-lt"/>
                        </a:rPr>
                        <a:t>- Przebudowie i budowie ścieżki rowerowej, </a:t>
                      </a:r>
                    </a:p>
                    <a:p>
                      <a:pPr algn="l" fontAlgn="ctr"/>
                      <a:r>
                        <a:rPr lang="pl-PL" sz="1050" b="0" i="0" u="none" strike="noStrike" dirty="0">
                          <a:solidFill>
                            <a:srgbClr val="000000"/>
                          </a:solidFill>
                          <a:effectLst/>
                          <a:latin typeface="+mn-lt"/>
                        </a:rPr>
                        <a:t>- Budowie doświetlenia przejść dla pieszych i przejazdów rowerowych, </a:t>
                      </a:r>
                    </a:p>
                    <a:p>
                      <a:pPr algn="l" fontAlgn="ctr"/>
                      <a:r>
                        <a:rPr lang="pl-PL" sz="1050" b="0" i="0" u="none" strike="noStrike" dirty="0">
                          <a:solidFill>
                            <a:srgbClr val="000000"/>
                          </a:solidFill>
                          <a:effectLst/>
                          <a:latin typeface="+mn-lt"/>
                        </a:rPr>
                        <a:t>- Eliminacja zastoisk wodnych</a:t>
                      </a:r>
                    </a:p>
                    <a:p>
                      <a:pPr algn="l" fontAlgn="ctr"/>
                      <a:r>
                        <a:rPr lang="pl-PL" sz="1050" b="0" i="0" u="none" strike="noStrike" dirty="0">
                          <a:solidFill>
                            <a:srgbClr val="000000"/>
                          </a:solidFill>
                          <a:effectLst/>
                          <a:latin typeface="+mn-lt"/>
                        </a:rPr>
                        <a:t>- Budowie kanału technologicznego, </a:t>
                      </a:r>
                    </a:p>
                    <a:p>
                      <a:pPr algn="l" fontAlgn="ctr"/>
                      <a:r>
                        <a:rPr lang="pl-PL" sz="1050" b="0" i="0" u="none" strike="noStrike" dirty="0">
                          <a:solidFill>
                            <a:srgbClr val="000000"/>
                          </a:solidFill>
                          <a:effectLst/>
                          <a:latin typeface="+mn-lt"/>
                        </a:rPr>
                        <a:t>- Wymianie włazów kanalizacyjnych na pływające </a:t>
                      </a:r>
                    </a:p>
                    <a:p>
                      <a:pPr algn="l" fontAlgn="ctr"/>
                      <a:r>
                        <a:rPr lang="pl-PL" sz="1050" b="0" i="0" u="none" strike="noStrike" dirty="0">
                          <a:solidFill>
                            <a:srgbClr val="000000"/>
                          </a:solidFill>
                          <a:effectLst/>
                          <a:latin typeface="+mn-lt"/>
                        </a:rPr>
                        <a:t>- Wymianie rusztów żeliwnych na wpustach, </a:t>
                      </a:r>
                    </a:p>
                    <a:p>
                      <a:pPr algn="l" fontAlgn="ctr"/>
                      <a:r>
                        <a:rPr lang="pl-PL" sz="1050" b="0" i="0" u="none" strike="noStrike" dirty="0">
                          <a:solidFill>
                            <a:srgbClr val="000000"/>
                          </a:solidFill>
                          <a:effectLst/>
                          <a:latin typeface="+mn-lt"/>
                        </a:rPr>
                        <a:t>- Wymianie </a:t>
                      </a:r>
                      <a:r>
                        <a:rPr lang="pl-PL" sz="1050" b="0" i="0" u="none" strike="noStrike" dirty="0" err="1">
                          <a:solidFill>
                            <a:srgbClr val="000000"/>
                          </a:solidFill>
                          <a:effectLst/>
                          <a:latin typeface="+mn-lt"/>
                        </a:rPr>
                        <a:t>przykanalików</a:t>
                      </a:r>
                      <a:r>
                        <a:rPr lang="pl-PL" sz="1050" b="0" i="0" u="none" strike="noStrike" dirty="0">
                          <a:solidFill>
                            <a:srgbClr val="000000"/>
                          </a:solidFill>
                          <a:effectLst/>
                          <a:latin typeface="+mn-lt"/>
                        </a:rPr>
                        <a:t>, </a:t>
                      </a:r>
                    </a:p>
                    <a:p>
                      <a:pPr algn="l" fontAlgn="ctr"/>
                      <a:r>
                        <a:rPr lang="pl-PL" sz="1050" b="0" i="0" u="none" strike="noStrike" dirty="0">
                          <a:solidFill>
                            <a:srgbClr val="000000"/>
                          </a:solidFill>
                          <a:effectLst/>
                          <a:latin typeface="+mn-lt"/>
                        </a:rPr>
                        <a:t>- Dobudowie wpustów.</a:t>
                      </a:r>
                    </a:p>
                  </a:txBody>
                  <a:tcPr marL="7265" marR="7265" marT="72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4839960"/>
                  </a:ext>
                </a:extLst>
              </a:tr>
            </a:tbl>
          </a:graphicData>
        </a:graphic>
      </p:graphicFrame>
    </p:spTree>
    <p:extLst>
      <p:ext uri="{BB962C8B-B14F-4D97-AF65-F5344CB8AC3E}">
        <p14:creationId xmlns:p14="http://schemas.microsoft.com/office/powerpoint/2010/main" val="1320449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D7F8FA02-8995-486C-A973-2A3FD004B6DA}"/>
              </a:ext>
            </a:extLst>
          </p:cNvPr>
          <p:cNvGraphicFramePr>
            <a:graphicFrameLocks noGrp="1"/>
          </p:cNvGraphicFramePr>
          <p:nvPr>
            <p:extLst>
              <p:ext uri="{D42A27DB-BD31-4B8C-83A1-F6EECF244321}">
                <p14:modId xmlns:p14="http://schemas.microsoft.com/office/powerpoint/2010/main" val="717092576"/>
              </p:ext>
            </p:extLst>
          </p:nvPr>
        </p:nvGraphicFramePr>
        <p:xfrm>
          <a:off x="795740" y="662581"/>
          <a:ext cx="10600520" cy="5010694"/>
        </p:xfrm>
        <a:graphic>
          <a:graphicData uri="http://schemas.openxmlformats.org/drawingml/2006/table">
            <a:tbl>
              <a:tblPr>
                <a:tableStyleId>{5C22544A-7EE6-4342-B048-85BDC9FD1C3A}</a:tableStyleId>
              </a:tblPr>
              <a:tblGrid>
                <a:gridCol w="2918183">
                  <a:extLst>
                    <a:ext uri="{9D8B030D-6E8A-4147-A177-3AD203B41FA5}">
                      <a16:colId xmlns:a16="http://schemas.microsoft.com/office/drawing/2014/main" val="2129052254"/>
                    </a:ext>
                  </a:extLst>
                </a:gridCol>
                <a:gridCol w="1598953">
                  <a:extLst>
                    <a:ext uri="{9D8B030D-6E8A-4147-A177-3AD203B41FA5}">
                      <a16:colId xmlns:a16="http://schemas.microsoft.com/office/drawing/2014/main" val="1151831160"/>
                    </a:ext>
                  </a:extLst>
                </a:gridCol>
                <a:gridCol w="6083384">
                  <a:extLst>
                    <a:ext uri="{9D8B030D-6E8A-4147-A177-3AD203B41FA5}">
                      <a16:colId xmlns:a16="http://schemas.microsoft.com/office/drawing/2014/main" val="1467324905"/>
                    </a:ext>
                  </a:extLst>
                </a:gridCol>
              </a:tblGrid>
              <a:tr h="2505347">
                <a:tc>
                  <a:txBody>
                    <a:bodyPr/>
                    <a:lstStyle/>
                    <a:p>
                      <a:pPr algn="ctr" fontAlgn="ctr"/>
                      <a:r>
                        <a:rPr lang="pl-PL" sz="1050" b="0" i="0" u="none" strike="noStrike" dirty="0">
                          <a:solidFill>
                            <a:srgbClr val="000000"/>
                          </a:solidFill>
                          <a:effectLst/>
                          <a:latin typeface="+mn-lt"/>
                        </a:rPr>
                        <a:t>2. „Przebudowa ul. Orlej, ul. Parkowej, ul. Wawel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endParaRPr lang="pl-PL" sz="1050" b="0" i="0" u="none" strike="noStrike" dirty="0">
                        <a:solidFill>
                          <a:schemeClr val="tx1"/>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Zakres zadania - przebudowa ul. Orlej, ul. Grota Roweckiego, ul. Parkowej, ul. Wawel na odcinku od skrzyżowania z ul. Staropogańską/Nowopogońską do skrzyżowania z ul. Barbary, polegająca m.in. na:  </a:t>
                      </a:r>
                    </a:p>
                    <a:p>
                      <a:pPr algn="l" fontAlgn="ctr"/>
                      <a:r>
                        <a:rPr lang="pl-PL" sz="1050" b="0" i="0" u="none" strike="noStrike" dirty="0">
                          <a:solidFill>
                            <a:srgbClr val="000000"/>
                          </a:solidFill>
                          <a:effectLst/>
                          <a:latin typeface="+mn-lt"/>
                        </a:rPr>
                        <a:t>- Przebudowie skrzyżowania ul. Wawel i ul. Barbary na rondo turbinowe </a:t>
                      </a:r>
                    </a:p>
                    <a:p>
                      <a:pPr algn="l" fontAlgn="ctr"/>
                      <a:r>
                        <a:rPr lang="pl-PL" sz="1050" b="0" i="0" u="none" strike="noStrike" dirty="0">
                          <a:solidFill>
                            <a:srgbClr val="000000"/>
                          </a:solidFill>
                          <a:effectLst/>
                          <a:latin typeface="+mn-lt"/>
                        </a:rPr>
                        <a:t>- Przebudowie konstrukcji zatok autobusowych wraz z zabudową krawężników peronowych </a:t>
                      </a:r>
                    </a:p>
                    <a:p>
                      <a:pPr algn="l" fontAlgn="ctr"/>
                      <a:r>
                        <a:rPr lang="pl-PL" sz="1050" b="0" i="0" u="none" strike="noStrike" dirty="0">
                          <a:solidFill>
                            <a:srgbClr val="000000"/>
                          </a:solidFill>
                          <a:effectLst/>
                          <a:latin typeface="+mn-lt"/>
                        </a:rPr>
                        <a:t>- Przebudowie i budowie chodnika z betonowej kostki brukowej </a:t>
                      </a:r>
                    </a:p>
                    <a:p>
                      <a:pPr algn="l" fontAlgn="ctr"/>
                      <a:r>
                        <a:rPr lang="pl-PL" sz="1050" b="0" i="0" u="none" strike="noStrike" dirty="0">
                          <a:solidFill>
                            <a:srgbClr val="000000"/>
                          </a:solidFill>
                          <a:effectLst/>
                          <a:latin typeface="+mn-lt"/>
                        </a:rPr>
                        <a:t>- Przebudowie i budowie ścieżki rowerowej </a:t>
                      </a:r>
                    </a:p>
                    <a:p>
                      <a:pPr algn="l" fontAlgn="ctr"/>
                      <a:r>
                        <a:rPr lang="pl-PL" sz="1050" b="0" i="0" u="none" strike="noStrike" dirty="0">
                          <a:solidFill>
                            <a:srgbClr val="000000"/>
                          </a:solidFill>
                          <a:effectLst/>
                          <a:latin typeface="+mn-lt"/>
                        </a:rPr>
                        <a:t>- Budowie doświetlenia przejść dla pieszych i przejazdów rowerowych </a:t>
                      </a:r>
                    </a:p>
                    <a:p>
                      <a:pPr algn="l" fontAlgn="ctr"/>
                      <a:r>
                        <a:rPr lang="pl-PL" sz="1050" b="0" i="0" u="none" strike="noStrike" dirty="0">
                          <a:solidFill>
                            <a:srgbClr val="000000"/>
                          </a:solidFill>
                          <a:effectLst/>
                          <a:latin typeface="+mn-lt"/>
                        </a:rPr>
                        <a:t>- Eliminacja zalewiska na wiadukcie drogowym, </a:t>
                      </a:r>
                    </a:p>
                    <a:p>
                      <a:pPr algn="l" fontAlgn="ctr"/>
                      <a:r>
                        <a:rPr lang="pl-PL" sz="1050" b="0" i="0" u="none" strike="noStrike" dirty="0">
                          <a:solidFill>
                            <a:srgbClr val="000000"/>
                          </a:solidFill>
                          <a:effectLst/>
                          <a:latin typeface="+mn-lt"/>
                        </a:rPr>
                        <a:t>- Budowie kanału technologicznego </a:t>
                      </a:r>
                    </a:p>
                    <a:p>
                      <a:pPr algn="l" fontAlgn="ctr"/>
                      <a:r>
                        <a:rPr lang="pl-PL" sz="1050" b="0" i="0" u="none" strike="noStrike" dirty="0">
                          <a:solidFill>
                            <a:srgbClr val="000000"/>
                          </a:solidFill>
                          <a:effectLst/>
                          <a:latin typeface="+mn-lt"/>
                        </a:rPr>
                        <a:t>- Wymianie włazów kanalizacyjnych na pływające </a:t>
                      </a:r>
                    </a:p>
                    <a:p>
                      <a:pPr algn="l" fontAlgn="ctr"/>
                      <a:r>
                        <a:rPr lang="pl-PL" sz="1050" b="0" i="0" u="none" strike="noStrike" dirty="0">
                          <a:solidFill>
                            <a:srgbClr val="000000"/>
                          </a:solidFill>
                          <a:effectLst/>
                          <a:latin typeface="+mn-lt"/>
                        </a:rPr>
                        <a:t>- Wymiana rusztów żeliwnych na wpustach </a:t>
                      </a:r>
                    </a:p>
                    <a:p>
                      <a:pPr algn="l" fontAlgn="ctr"/>
                      <a:r>
                        <a:rPr lang="pl-PL" sz="1050" b="0" i="0" u="none" strike="noStrike" dirty="0">
                          <a:solidFill>
                            <a:srgbClr val="000000"/>
                          </a:solidFill>
                          <a:effectLst/>
                          <a:latin typeface="+mn-lt"/>
                        </a:rPr>
                        <a:t>- Wymiana </a:t>
                      </a:r>
                      <a:r>
                        <a:rPr lang="pl-PL" sz="1050" b="0" i="0" u="none" strike="noStrike" dirty="0" err="1">
                          <a:solidFill>
                            <a:srgbClr val="000000"/>
                          </a:solidFill>
                          <a:effectLst/>
                          <a:latin typeface="+mn-lt"/>
                        </a:rPr>
                        <a:t>przykanalików</a:t>
                      </a:r>
                      <a:r>
                        <a:rPr lang="pl-PL" sz="1050" b="0" i="0" u="none" strike="noStrike" dirty="0">
                          <a:solidFill>
                            <a:srgbClr val="000000"/>
                          </a:solidFill>
                          <a:effectLst/>
                          <a:latin typeface="+mn-lt"/>
                        </a:rPr>
                        <a:t> </a:t>
                      </a:r>
                    </a:p>
                    <a:p>
                      <a:pPr marL="0" indent="0" algn="l" fontAlgn="ctr">
                        <a:buFontTx/>
                        <a:buNone/>
                      </a:pPr>
                      <a:r>
                        <a:rPr lang="pl-PL" sz="1050" b="0" i="0" u="none" strike="noStrike" dirty="0">
                          <a:solidFill>
                            <a:srgbClr val="000000"/>
                          </a:solidFill>
                          <a:effectLst/>
                          <a:latin typeface="+mn-lt"/>
                        </a:rPr>
                        <a:t>-Dobudowa wpustów </a:t>
                      </a:r>
                    </a:p>
                    <a:p>
                      <a:pPr marL="0" indent="0" algn="l" fontAlgn="ctr">
                        <a:buFontTx/>
                        <a:buNone/>
                      </a:pPr>
                      <a:r>
                        <a:rPr lang="pl-PL" sz="1050" b="0" i="0" u="none" strike="noStrike" dirty="0">
                          <a:solidFill>
                            <a:schemeClr val="tx1"/>
                          </a:solidFill>
                          <a:effectLst/>
                          <a:latin typeface="+mn-lt"/>
                        </a:rPr>
                        <a:t>Trwa procedura inwentaryzacji robót wykonanych przez firmę Silesia </a:t>
                      </a:r>
                      <a:r>
                        <a:rPr lang="pl-PL" sz="1050" b="0" i="0" u="none" strike="noStrike" dirty="0" err="1">
                          <a:solidFill>
                            <a:schemeClr val="tx1"/>
                          </a:solidFill>
                          <a:effectLst/>
                          <a:latin typeface="+mn-lt"/>
                        </a:rPr>
                        <a:t>Invst</a:t>
                      </a:r>
                      <a:r>
                        <a:rPr lang="pl-PL" sz="1050" b="0" i="0" u="none" strike="noStrike" dirty="0">
                          <a:solidFill>
                            <a:schemeClr val="tx1"/>
                          </a:solidFill>
                          <a:effectLst/>
                          <a:latin typeface="+mn-lt"/>
                        </a:rPr>
                        <a:t> Sp z o. o. </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3563575"/>
                  </a:ext>
                </a:extLst>
              </a:tr>
              <a:tr h="2505347">
                <a:tc>
                  <a:txBody>
                    <a:bodyPr/>
                    <a:lstStyle/>
                    <a:p>
                      <a:pPr algn="ctr" fontAlgn="ctr"/>
                      <a:r>
                        <a:rPr lang="pl-PL" sz="1050" b="0" i="0" u="none" strike="noStrike" dirty="0">
                          <a:solidFill>
                            <a:srgbClr val="000000"/>
                          </a:solidFill>
                          <a:effectLst/>
                          <a:latin typeface="+mn-lt"/>
                        </a:rPr>
                        <a:t>3. „Rozbudowa skrzyżowania ul. Lenartowicza z Al. Paderewskiego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r>
                        <a:rPr lang="pl-PL" sz="1050" b="0" i="0" u="none" strike="noStrike" dirty="0">
                          <a:solidFill>
                            <a:schemeClr val="tx1"/>
                          </a:solidFill>
                          <a:effectLst/>
                          <a:latin typeface="+mn-lt"/>
                        </a:rPr>
                        <a:t>8 261 614,47</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- 28.03.2024 r.</a:t>
                      </a:r>
                    </a:p>
                    <a:p>
                      <a:pPr algn="l" fontAlgn="ctr"/>
                      <a:r>
                        <a:rPr lang="pl-PL" sz="1050" b="0" i="0" u="none" strike="noStrike" dirty="0">
                          <a:solidFill>
                            <a:srgbClr val="000000"/>
                          </a:solidFill>
                          <a:effectLst/>
                          <a:latin typeface="+mn-lt"/>
                        </a:rPr>
                        <a:t>Zakres zadania - przedmiotem inwestycji jest rozbudowa skrzyżowania ul. Lenartowicza z al. Paderewskiego w Sosnowcu. Zadanie obejmuje zaprojektowanie, uzyskanie wymaganych prawem decyzji zezwalających na realizację inwestycji, wybudowanie oraz oddanie do użytkowania skrzyżowania dróg powiatowych klasy Z – odcinek ul. Lenartowicza dł. ok. 227,30 m i odcinek al. Paderewskiego dł. ok. 110,80 m.</a:t>
                      </a:r>
                    </a:p>
                    <a:p>
                      <a:pPr algn="l" fontAlgn="ctr"/>
                      <a:r>
                        <a:rPr lang="pl-PL" sz="1050" b="0" i="0" u="none" strike="noStrike" dirty="0">
                          <a:solidFill>
                            <a:srgbClr val="000000"/>
                          </a:solidFill>
                          <a:effectLst/>
                          <a:latin typeface="+mn-lt"/>
                        </a:rPr>
                        <a:t>Prace obejmują w szczególności:</a:t>
                      </a:r>
                    </a:p>
                    <a:p>
                      <a:pPr algn="l" fontAlgn="ctr"/>
                      <a:r>
                        <a:rPr lang="pl-PL" sz="1050" b="0" i="0" u="none" strike="noStrike" dirty="0">
                          <a:solidFill>
                            <a:srgbClr val="000000"/>
                          </a:solidFill>
                          <a:effectLst/>
                          <a:latin typeface="+mn-lt"/>
                        </a:rPr>
                        <a:t> - Rozbudowie skrzyżowania zwykłego na skrzyżowanie typu rondo z wyspą środkową i wyspami rozdzielającymi na dojazdach;</a:t>
                      </a:r>
                    </a:p>
                    <a:p>
                      <a:pPr algn="l" fontAlgn="ctr"/>
                      <a:r>
                        <a:rPr lang="pl-PL" sz="1050" b="0" i="0" u="none" strike="noStrike" dirty="0">
                          <a:solidFill>
                            <a:srgbClr val="000000"/>
                          </a:solidFill>
                          <a:effectLst/>
                          <a:latin typeface="+mn-lt"/>
                        </a:rPr>
                        <a:t> - Budowie chodnika z betonowej kostki brukowej;</a:t>
                      </a:r>
                    </a:p>
                    <a:p>
                      <a:pPr algn="l" fontAlgn="ctr"/>
                      <a:r>
                        <a:rPr lang="pl-PL" sz="1050" b="0" i="0" u="none" strike="noStrike" dirty="0">
                          <a:solidFill>
                            <a:srgbClr val="000000"/>
                          </a:solidFill>
                          <a:effectLst/>
                          <a:latin typeface="+mn-lt"/>
                        </a:rPr>
                        <a:t> - Budowie ścieżki rowerowej;</a:t>
                      </a:r>
                    </a:p>
                    <a:p>
                      <a:pPr algn="l" fontAlgn="ctr"/>
                      <a:r>
                        <a:rPr lang="pl-PL" sz="1050" b="0" i="0" u="none" strike="noStrike" dirty="0">
                          <a:solidFill>
                            <a:srgbClr val="000000"/>
                          </a:solidFill>
                          <a:effectLst/>
                          <a:latin typeface="+mn-lt"/>
                        </a:rPr>
                        <a:t> - Budowie/przebudowie oświetlenia;</a:t>
                      </a:r>
                    </a:p>
                    <a:p>
                      <a:pPr algn="l" fontAlgn="ctr"/>
                      <a:r>
                        <a:rPr lang="pl-PL" sz="1050" b="0" i="0" u="none" strike="noStrike" dirty="0">
                          <a:solidFill>
                            <a:srgbClr val="000000"/>
                          </a:solidFill>
                          <a:effectLst/>
                          <a:latin typeface="+mn-lt"/>
                        </a:rPr>
                        <a:t> - Przebudowie/budowie/likwidacji odwodnienia (kanalizacja deszczowa);</a:t>
                      </a:r>
                    </a:p>
                    <a:p>
                      <a:pPr algn="l" fontAlgn="ctr"/>
                      <a:r>
                        <a:rPr lang="pl-PL" sz="1050" b="0" i="0" u="none" strike="noStrike" dirty="0">
                          <a:solidFill>
                            <a:srgbClr val="000000"/>
                          </a:solidFill>
                          <a:effectLst/>
                          <a:latin typeface="+mn-lt"/>
                        </a:rPr>
                        <a:t> - Przebudowie/zabezpieczeniu kolidującego uzbrojenia terenu;</a:t>
                      </a:r>
                    </a:p>
                    <a:p>
                      <a:pPr algn="l" fontAlgn="ctr"/>
                      <a:r>
                        <a:rPr lang="pl-PL" sz="1050" b="0" i="0" u="none" strike="noStrike" dirty="0">
                          <a:solidFill>
                            <a:srgbClr val="000000"/>
                          </a:solidFill>
                          <a:effectLst/>
                          <a:latin typeface="+mn-lt"/>
                        </a:rPr>
                        <a:t> - Wykonanie innych koniecznych elementów niezbędnych do funkcjonowania obiektu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959833"/>
                  </a:ext>
                </a:extLst>
              </a:tr>
            </a:tbl>
          </a:graphicData>
        </a:graphic>
      </p:graphicFrame>
    </p:spTree>
    <p:extLst>
      <p:ext uri="{BB962C8B-B14F-4D97-AF65-F5344CB8AC3E}">
        <p14:creationId xmlns:p14="http://schemas.microsoft.com/office/powerpoint/2010/main" val="793470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D1E16B01-85EA-E0D4-B599-3DEE851E72AB}"/>
              </a:ext>
            </a:extLst>
          </p:cNvPr>
          <p:cNvSpPr>
            <a:spLocks noGrp="1"/>
          </p:cNvSpPr>
          <p:nvPr>
            <p:ph type="body" idx="1"/>
          </p:nvPr>
        </p:nvSpPr>
        <p:spPr>
          <a:xfrm>
            <a:off x="1583436" y="2313433"/>
            <a:ext cx="4270248" cy="4334255"/>
          </a:xfrm>
        </p:spPr>
        <p:txBody>
          <a:bodyPr>
            <a:normAutofit/>
          </a:bodyPr>
          <a:lstStyle/>
          <a:p>
            <a:r>
              <a:rPr lang="pl-PL" sz="1000" b="1" dirty="0">
                <a:solidFill>
                  <a:schemeClr val="tx1"/>
                </a:solidFill>
              </a:rPr>
              <a:t>"Rozbudowa skrzyżowania ul. Hubala Dobrzańskiego z ul. G. Zapolskiej w Sosnowcu wraz z realizacją zespołu parkingów na cele poprawy dostępności do Centrum Pediatrii im. Jana Pawła II w Sosnowcu w tym: ·Zadanie 1. Rozbudowa skrzyżowania ul. Mjr H. Dobrzańskiego - Hubala z ul. Gacka i ul. G. Zapolskiej</a:t>
            </a:r>
          </a:p>
          <a:p>
            <a:endParaRPr lang="pl-PL" sz="1000" dirty="0">
              <a:solidFill>
                <a:schemeClr val="tx1"/>
              </a:solidFill>
            </a:endParaRPr>
          </a:p>
        </p:txBody>
      </p:sp>
      <p:pic>
        <p:nvPicPr>
          <p:cNvPr id="8" name="Symbol zastępczy zawartości 7">
            <a:extLst>
              <a:ext uri="{FF2B5EF4-FFF2-40B4-BE49-F238E27FC236}">
                <a16:creationId xmlns:a16="http://schemas.microsoft.com/office/drawing/2014/main" id="{1918D931-CE59-7336-7A35-4B6A78E2126A}"/>
              </a:ext>
            </a:extLst>
          </p:cNvPr>
          <p:cNvPicPr>
            <a:picLocks noGrp="1" noChangeAspect="1"/>
          </p:cNvPicPr>
          <p:nvPr>
            <p:ph sz="half" idx="2"/>
          </p:nvPr>
        </p:nvPicPr>
        <p:blipFill>
          <a:blip r:embed="rId2"/>
          <a:stretch>
            <a:fillRect/>
          </a:stretch>
        </p:blipFill>
        <p:spPr>
          <a:xfrm>
            <a:off x="1987127" y="2448306"/>
            <a:ext cx="3462866" cy="2597150"/>
          </a:xfrm>
        </p:spPr>
      </p:pic>
      <p:sp>
        <p:nvSpPr>
          <p:cNvPr id="6" name="Symbol zastępczy tekstu 5">
            <a:extLst>
              <a:ext uri="{FF2B5EF4-FFF2-40B4-BE49-F238E27FC236}">
                <a16:creationId xmlns:a16="http://schemas.microsoft.com/office/drawing/2014/main" id="{25551DA0-A3CC-B21C-E7D5-03DA49C41B90}"/>
              </a:ext>
            </a:extLst>
          </p:cNvPr>
          <p:cNvSpPr>
            <a:spLocks noGrp="1"/>
          </p:cNvSpPr>
          <p:nvPr>
            <p:ph type="body" sz="quarter" idx="13"/>
          </p:nvPr>
        </p:nvSpPr>
        <p:spPr>
          <a:xfrm>
            <a:off x="6566916" y="4896866"/>
            <a:ext cx="4270248" cy="1188720"/>
          </a:xfrm>
        </p:spPr>
        <p:txBody>
          <a:bodyPr>
            <a:normAutofit/>
          </a:bodyPr>
          <a:lstStyle/>
          <a:p>
            <a:r>
              <a:rPr lang="pl-PL" sz="1000" b="1" dirty="0">
                <a:solidFill>
                  <a:schemeClr val="tx1"/>
                </a:solidFill>
              </a:rPr>
              <a:t>„Przebudowa ul. 1 Maja, ul. H. Sienkiewicza, ul. J. Piłsudskiego w Sosnowcu” </a:t>
            </a:r>
          </a:p>
          <a:p>
            <a:endParaRPr lang="pl-PL" sz="1000" dirty="0">
              <a:solidFill>
                <a:schemeClr val="tx1"/>
              </a:solidFill>
            </a:endParaRPr>
          </a:p>
          <a:p>
            <a:endParaRPr lang="pl-PL" sz="1000" dirty="0">
              <a:solidFill>
                <a:schemeClr val="tx1"/>
              </a:solidFill>
            </a:endParaRPr>
          </a:p>
        </p:txBody>
      </p:sp>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solidFill>
            <a:schemeClr val="bg2">
              <a:lumMod val="90000"/>
            </a:schemeClr>
          </a:solidFill>
        </p:spPr>
        <p:txBody>
          <a:bodyPr>
            <a:normAutofit/>
          </a:bodyPr>
          <a:lstStyle/>
          <a:p>
            <a:r>
              <a:rPr lang="pl-PL" sz="2400" b="1" dirty="0"/>
              <a:t>Zadania w trakcie realizacji</a:t>
            </a:r>
            <a:br>
              <a:rPr lang="pl-PL" sz="2400" b="1" dirty="0"/>
            </a:br>
            <a:r>
              <a:rPr lang="pl-PL" sz="2400" b="1" dirty="0"/>
              <a:t>dokumentacja fotograficzna</a:t>
            </a:r>
          </a:p>
        </p:txBody>
      </p:sp>
      <p:pic>
        <p:nvPicPr>
          <p:cNvPr id="7" name="Symbol zastępczy zawartości 6">
            <a:extLst>
              <a:ext uri="{FF2B5EF4-FFF2-40B4-BE49-F238E27FC236}">
                <a16:creationId xmlns:a16="http://schemas.microsoft.com/office/drawing/2014/main" id="{FDA65046-EE3C-2E90-A754-EB14E78892AF}"/>
              </a:ext>
            </a:extLst>
          </p:cNvPr>
          <p:cNvPicPr>
            <a:picLocks noGrp="1" noChangeAspect="1"/>
          </p:cNvPicPr>
          <p:nvPr>
            <p:ph sz="quarter" idx="4"/>
          </p:nvPr>
        </p:nvPicPr>
        <p:blipFill>
          <a:blip r:embed="rId3"/>
          <a:stretch>
            <a:fillRect/>
          </a:stretch>
        </p:blipFill>
        <p:spPr>
          <a:xfrm>
            <a:off x="7024702" y="2448306"/>
            <a:ext cx="3180171" cy="2376295"/>
          </a:xfrm>
        </p:spPr>
      </p:pic>
    </p:spTree>
    <p:extLst>
      <p:ext uri="{BB962C8B-B14F-4D97-AF65-F5344CB8AC3E}">
        <p14:creationId xmlns:p14="http://schemas.microsoft.com/office/powerpoint/2010/main" val="2487427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graphicFrame>
        <p:nvGraphicFramePr>
          <p:cNvPr id="5" name="Tabela 4">
            <a:extLst>
              <a:ext uri="{FF2B5EF4-FFF2-40B4-BE49-F238E27FC236}">
                <a16:creationId xmlns:a16="http://schemas.microsoft.com/office/drawing/2014/main" id="{D7F8FA02-8995-486C-A973-2A3FD004B6DA}"/>
              </a:ext>
            </a:extLst>
          </p:cNvPr>
          <p:cNvGraphicFramePr>
            <a:graphicFrameLocks noGrp="1"/>
          </p:cNvGraphicFramePr>
          <p:nvPr>
            <p:extLst>
              <p:ext uri="{D42A27DB-BD31-4B8C-83A1-F6EECF244321}">
                <p14:modId xmlns:p14="http://schemas.microsoft.com/office/powerpoint/2010/main" val="1252719570"/>
              </p:ext>
            </p:extLst>
          </p:nvPr>
        </p:nvGraphicFramePr>
        <p:xfrm>
          <a:off x="1363294" y="380742"/>
          <a:ext cx="9465412" cy="4016256"/>
        </p:xfrm>
        <a:graphic>
          <a:graphicData uri="http://schemas.openxmlformats.org/drawingml/2006/table">
            <a:tbl>
              <a:tblPr>
                <a:tableStyleId>{5C22544A-7EE6-4342-B048-85BDC9FD1C3A}</a:tableStyleId>
              </a:tblPr>
              <a:tblGrid>
                <a:gridCol w="2605703">
                  <a:extLst>
                    <a:ext uri="{9D8B030D-6E8A-4147-A177-3AD203B41FA5}">
                      <a16:colId xmlns:a16="http://schemas.microsoft.com/office/drawing/2014/main" val="2129052254"/>
                    </a:ext>
                  </a:extLst>
                </a:gridCol>
                <a:gridCol w="1721688">
                  <a:extLst>
                    <a:ext uri="{9D8B030D-6E8A-4147-A177-3AD203B41FA5}">
                      <a16:colId xmlns:a16="http://schemas.microsoft.com/office/drawing/2014/main" val="1151831160"/>
                    </a:ext>
                  </a:extLst>
                </a:gridCol>
                <a:gridCol w="5138021">
                  <a:extLst>
                    <a:ext uri="{9D8B030D-6E8A-4147-A177-3AD203B41FA5}">
                      <a16:colId xmlns:a16="http://schemas.microsoft.com/office/drawing/2014/main" val="1467324905"/>
                    </a:ext>
                  </a:extLst>
                </a:gridCol>
              </a:tblGrid>
              <a:tr h="501894">
                <a:tc>
                  <a:txBody>
                    <a:bodyPr/>
                    <a:lstStyle/>
                    <a:p>
                      <a:pPr algn="ctr" fontAlgn="ctr"/>
                      <a:r>
                        <a:rPr lang="pl-PL" sz="1050" b="0" i="0" u="none" strike="noStrike" dirty="0">
                          <a:solidFill>
                            <a:srgbClr val="000000"/>
                          </a:solidFill>
                          <a:effectLst/>
                          <a:latin typeface="+mn-lt"/>
                        </a:rPr>
                        <a:t>4. „Przebudowa wiaduktu drogowego nad torami PKP w ciągu ulicy Wojska Polskiego w Sosnowcu”</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endParaRPr lang="pl-PL" sz="1050" b="0" i="0" u="none" strike="noStrike" dirty="0">
                        <a:solidFill>
                          <a:schemeClr val="tx1"/>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- 28.03.2024 r. </a:t>
                      </a:r>
                    </a:p>
                    <a:p>
                      <a:pPr algn="l" fontAlgn="ctr"/>
                      <a:r>
                        <a:rPr lang="pl-PL" sz="1050" b="0" i="0" u="none" strike="noStrike" dirty="0">
                          <a:solidFill>
                            <a:srgbClr val="000000"/>
                          </a:solidFill>
                          <a:effectLst/>
                          <a:latin typeface="+mn-lt"/>
                        </a:rPr>
                        <a:t>Zakres zadania - Rozbiórka nawierzchni jezdni, chodnika oraz torowiska tramwajowego, </a:t>
                      </a:r>
                    </a:p>
                    <a:p>
                      <a:pPr algn="l" fontAlgn="ctr"/>
                      <a:r>
                        <a:rPr lang="pl-PL" sz="1050" b="0" i="0" u="none" strike="noStrike" dirty="0">
                          <a:solidFill>
                            <a:srgbClr val="000000"/>
                          </a:solidFill>
                          <a:effectLst/>
                          <a:latin typeface="+mn-lt"/>
                        </a:rPr>
                        <a:t> - Rozbiórka istniejącego wiaduktu drogowego wraz z elementami wyposażenia, </a:t>
                      </a:r>
                    </a:p>
                    <a:p>
                      <a:pPr algn="l" fontAlgn="ctr"/>
                      <a:r>
                        <a:rPr lang="pl-PL" sz="1050" b="0" i="0" u="none" strike="noStrike" dirty="0">
                          <a:solidFill>
                            <a:srgbClr val="000000"/>
                          </a:solidFill>
                          <a:effectLst/>
                          <a:latin typeface="+mn-lt"/>
                        </a:rPr>
                        <a:t>- Budowa nowego wiaduktu wraz z systemem izolacji, odwodnieniem oraz elementami wyposażenia,                      </a:t>
                      </a:r>
                    </a:p>
                    <a:p>
                      <a:pPr algn="l" fontAlgn="ctr"/>
                      <a:r>
                        <a:rPr lang="pl-PL" sz="1050" b="0" i="0" u="none" strike="noStrike" dirty="0">
                          <a:solidFill>
                            <a:srgbClr val="000000"/>
                          </a:solidFill>
                          <a:effectLst/>
                          <a:latin typeface="+mn-lt"/>
                        </a:rPr>
                        <a:t>-- Wykonania kanalizacji kablowej dla nowej trasy kabli,</a:t>
                      </a:r>
                    </a:p>
                    <a:p>
                      <a:pPr algn="l" fontAlgn="ctr"/>
                      <a:r>
                        <a:rPr lang="pl-PL" sz="1050" b="0" i="0" u="none" strike="noStrike" dirty="0">
                          <a:solidFill>
                            <a:srgbClr val="000000"/>
                          </a:solidFill>
                          <a:effectLst/>
                          <a:latin typeface="+mn-lt"/>
                        </a:rPr>
                        <a:t>- Przebudowa drogi na dojazdach do obiektu (budowę nawierzchni jezdni, chodnika oraz ścieżki rowerowej w dostosowaniu do podniesionej niwelety drogowej), </a:t>
                      </a:r>
                    </a:p>
                    <a:p>
                      <a:pPr algn="l" fontAlgn="ctr"/>
                      <a:r>
                        <a:rPr lang="pl-PL" sz="1050" b="0" i="0" u="none" strike="noStrike" dirty="0">
                          <a:solidFill>
                            <a:srgbClr val="000000"/>
                          </a:solidFill>
                          <a:effectLst/>
                          <a:latin typeface="+mn-lt"/>
                        </a:rPr>
                        <a:t>- Przebudowa torowiska tramwajowego na dojazdach do obiektu (z uwzględnieniem planowanej rozbudowy o drugi tor)</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9630215"/>
                  </a:ext>
                </a:extLst>
              </a:tr>
              <a:tr h="1294946">
                <a:tc>
                  <a:txBody>
                    <a:bodyPr/>
                    <a:lstStyle/>
                    <a:p>
                      <a:pPr algn="ctr" fontAlgn="ctr"/>
                      <a:r>
                        <a:rPr lang="pl-PL" sz="1050" b="0" i="0" u="none" strike="noStrike" dirty="0">
                          <a:solidFill>
                            <a:srgbClr val="000000"/>
                          </a:solidFill>
                          <a:effectLst/>
                          <a:latin typeface="+mn-lt"/>
                        </a:rPr>
                        <a:t>5. „Przebudowa ul. Małachowskiego”</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r>
                        <a:rPr lang="pl-PL" sz="1050" b="0" i="0" u="none" strike="noStrike" dirty="0">
                          <a:solidFill>
                            <a:schemeClr val="tx1"/>
                          </a:solidFill>
                          <a:effectLst/>
                          <a:latin typeface="+mn-lt"/>
                        </a:rPr>
                        <a:t>35 477 532,11</a:t>
                      </a: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chemeClr val="tx1"/>
                          </a:solidFill>
                          <a:effectLst/>
                          <a:latin typeface="+mn-lt"/>
                        </a:rPr>
                        <a:t>Termin realizacji – 11.12.2023 r. </a:t>
                      </a:r>
                    </a:p>
                    <a:p>
                      <a:pPr algn="l" fontAlgn="ctr"/>
                      <a:r>
                        <a:rPr lang="pl-PL" sz="1050" b="0" i="0" u="none" strike="noStrike" dirty="0">
                          <a:solidFill>
                            <a:srgbClr val="000000"/>
                          </a:solidFill>
                          <a:effectLst/>
                          <a:latin typeface="+mn-lt"/>
                        </a:rPr>
                        <a:t>Zakres zadania - przebudowa ul. Małachowskiego na odcinku od skrzyżowania                                           z ul. Mościckiego do skrzyżowania z ul. 3 Maja; przebudowa ul. Targowej i Kościelnej od skrzyżowania z ul. Modrzejowską do skrzyżowania z ul. Małachowskiego, obejmują m.in.: </a:t>
                      </a:r>
                    </a:p>
                    <a:p>
                      <a:pPr algn="l" fontAlgn="ctr"/>
                      <a:r>
                        <a:rPr lang="pl-PL" sz="1050" b="0" i="0" u="none" strike="noStrike" dirty="0">
                          <a:solidFill>
                            <a:srgbClr val="000000"/>
                          </a:solidFill>
                          <a:effectLst/>
                          <a:latin typeface="+mn-lt"/>
                        </a:rPr>
                        <a:t>- Elementy małej architektury, ławki, kosze stojaki na rowery</a:t>
                      </a:r>
                    </a:p>
                    <a:p>
                      <a:pPr algn="l" fontAlgn="ctr"/>
                      <a:r>
                        <a:rPr lang="pl-PL" sz="1050" b="0" i="0" u="none" strike="noStrike" dirty="0">
                          <a:solidFill>
                            <a:srgbClr val="000000"/>
                          </a:solidFill>
                          <a:effectLst/>
                          <a:latin typeface="+mn-lt"/>
                        </a:rPr>
                        <a:t>- Zmianę aranżacji zieleni miejskiej, nasadzenia drzew i roślin, wycinka drzew </a:t>
                      </a:r>
                    </a:p>
                    <a:p>
                      <a:pPr algn="l" fontAlgn="ctr"/>
                      <a:r>
                        <a:rPr lang="pl-PL" sz="1050" b="0" i="0" u="none" strike="noStrike" dirty="0">
                          <a:solidFill>
                            <a:srgbClr val="000000"/>
                          </a:solidFill>
                          <a:effectLst/>
                          <a:latin typeface="+mn-lt"/>
                        </a:rPr>
                        <a:t>- Miejsca pod punkty gastronomiczne/ogródki wraz z zasilaniem w energię elektryczną</a:t>
                      </a:r>
                    </a:p>
                    <a:p>
                      <a:pPr algn="l" fontAlgn="ctr"/>
                      <a:r>
                        <a:rPr lang="pl-PL" sz="1050" b="0" i="0" u="none" strike="noStrike" dirty="0">
                          <a:solidFill>
                            <a:srgbClr val="000000"/>
                          </a:solidFill>
                          <a:effectLst/>
                          <a:latin typeface="+mn-lt"/>
                        </a:rPr>
                        <a:t>- Budowę/przebudowę istniejącego oświetlenia ulicznego</a:t>
                      </a:r>
                    </a:p>
                    <a:p>
                      <a:pPr algn="l" fontAlgn="ctr"/>
                      <a:r>
                        <a:rPr lang="pl-PL" sz="1050" b="0" i="0" u="none" strike="noStrike" dirty="0">
                          <a:solidFill>
                            <a:srgbClr val="000000"/>
                          </a:solidFill>
                          <a:effectLst/>
                          <a:latin typeface="+mn-lt"/>
                        </a:rPr>
                        <a:t>- Rozbudowę monitoringu miejskiego, oraz sieci miejskiej, sieci internetowej </a:t>
                      </a:r>
                    </a:p>
                    <a:p>
                      <a:pPr algn="l" fontAlgn="ctr"/>
                      <a:r>
                        <a:rPr lang="pl-PL" sz="1050" b="0" i="0" u="none" strike="noStrike" dirty="0">
                          <a:solidFill>
                            <a:srgbClr val="000000"/>
                          </a:solidFill>
                          <a:effectLst/>
                          <a:latin typeface="+mn-lt"/>
                        </a:rPr>
                        <a:t>- Budowę/przebudowę kanalizacji deszczowej  </a:t>
                      </a:r>
                    </a:p>
                    <a:p>
                      <a:pPr algn="l" fontAlgn="ctr"/>
                      <a:r>
                        <a:rPr lang="pl-PL" sz="1050" b="0" i="0" u="none" strike="noStrike" dirty="0">
                          <a:solidFill>
                            <a:srgbClr val="000000"/>
                          </a:solidFill>
                          <a:effectLst/>
                          <a:latin typeface="+mn-lt"/>
                        </a:rPr>
                        <a:t>- Zmianę organizacji ruchu                                               </a:t>
                      </a:r>
                    </a:p>
                    <a:p>
                      <a:pPr algn="l" fontAlgn="ctr"/>
                      <a:r>
                        <a:rPr lang="pl-PL" sz="1050" b="0" i="0" u="none" strike="noStrike" dirty="0">
                          <a:solidFill>
                            <a:srgbClr val="000000"/>
                          </a:solidFill>
                          <a:effectLst/>
                          <a:latin typeface="+mn-lt"/>
                        </a:rPr>
                        <a:t>- Zmiana aranżacji terenu na skwerku przy Wydziale Komunikacji</a:t>
                      </a:r>
                    </a:p>
                    <a:p>
                      <a:pPr algn="l" fontAlgn="ctr"/>
                      <a:r>
                        <a:rPr lang="pl-PL" sz="1050" b="0" i="0" u="none" strike="noStrike" dirty="0">
                          <a:solidFill>
                            <a:srgbClr val="000000"/>
                          </a:solidFill>
                          <a:effectLst/>
                          <a:latin typeface="+mn-lt"/>
                        </a:rPr>
                        <a:t>-Wymianę nawierzchni na ul. objętych zadaniem na nawierzchnię z kostki betonowej szlachetnej i płyt kamiennych.</a:t>
                      </a:r>
                    </a:p>
                    <a:p>
                      <a:pPr algn="l" fontAlgn="ctr"/>
                      <a:endParaRPr lang="pl-PL" sz="1050" b="0" i="0" u="none" strike="noStrike" dirty="0">
                        <a:solidFill>
                          <a:srgbClr val="000000"/>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8475519"/>
                  </a:ext>
                </a:extLst>
              </a:tr>
            </a:tbl>
          </a:graphicData>
        </a:graphic>
      </p:graphicFrame>
    </p:spTree>
    <p:extLst>
      <p:ext uri="{BB962C8B-B14F-4D97-AF65-F5344CB8AC3E}">
        <p14:creationId xmlns:p14="http://schemas.microsoft.com/office/powerpoint/2010/main" val="2195506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D1E16B01-85EA-E0D4-B599-3DEE851E72AB}"/>
              </a:ext>
            </a:extLst>
          </p:cNvPr>
          <p:cNvSpPr>
            <a:spLocks noGrp="1"/>
          </p:cNvSpPr>
          <p:nvPr>
            <p:ph type="body" idx="1"/>
          </p:nvPr>
        </p:nvSpPr>
        <p:spPr>
          <a:xfrm>
            <a:off x="1433583" y="5387982"/>
            <a:ext cx="4270248" cy="704087"/>
          </a:xfrm>
        </p:spPr>
        <p:txBody>
          <a:bodyPr>
            <a:normAutofit/>
          </a:bodyPr>
          <a:lstStyle/>
          <a:p>
            <a:r>
              <a:rPr lang="pl-PL" sz="1000" b="1" dirty="0">
                <a:solidFill>
                  <a:schemeClr val="tx1"/>
                </a:solidFill>
              </a:rPr>
              <a:t>„Przebudowa wiaduktu drogowego nad torami PKP w ciągu ulicy Wojska Polskiego w Sosnowcu”</a:t>
            </a:r>
          </a:p>
          <a:p>
            <a:endParaRPr lang="pl-PL" sz="1000" dirty="0">
              <a:solidFill>
                <a:schemeClr val="tx1"/>
              </a:solidFill>
            </a:endParaRPr>
          </a:p>
        </p:txBody>
      </p:sp>
      <p:pic>
        <p:nvPicPr>
          <p:cNvPr id="8" name="Symbol zastępczy zawartości 7">
            <a:extLst>
              <a:ext uri="{FF2B5EF4-FFF2-40B4-BE49-F238E27FC236}">
                <a16:creationId xmlns:a16="http://schemas.microsoft.com/office/drawing/2014/main" id="{05F71417-C466-9676-259C-0D345BA70FAF}"/>
              </a:ext>
            </a:extLst>
          </p:cNvPr>
          <p:cNvPicPr>
            <a:picLocks noGrp="1" noChangeAspect="1"/>
          </p:cNvPicPr>
          <p:nvPr>
            <p:ph sz="half" idx="2"/>
          </p:nvPr>
        </p:nvPicPr>
        <p:blipFill>
          <a:blip r:embed="rId2"/>
          <a:stretch>
            <a:fillRect/>
          </a:stretch>
        </p:blipFill>
        <p:spPr>
          <a:xfrm>
            <a:off x="1707082" y="2459736"/>
            <a:ext cx="3723249" cy="2823464"/>
          </a:xfrm>
        </p:spPr>
      </p:pic>
      <p:pic>
        <p:nvPicPr>
          <p:cNvPr id="7" name="Symbol zastępczy zawartości 6">
            <a:extLst>
              <a:ext uri="{FF2B5EF4-FFF2-40B4-BE49-F238E27FC236}">
                <a16:creationId xmlns:a16="http://schemas.microsoft.com/office/drawing/2014/main" id="{515871CF-BF58-C7CC-459A-7AD4F0FC2A8B}"/>
              </a:ext>
            </a:extLst>
          </p:cNvPr>
          <p:cNvPicPr>
            <a:picLocks noGrp="1" noChangeAspect="1"/>
          </p:cNvPicPr>
          <p:nvPr>
            <p:ph sz="quarter" idx="4"/>
          </p:nvPr>
        </p:nvPicPr>
        <p:blipFill>
          <a:blip r:embed="rId3"/>
          <a:stretch>
            <a:fillRect/>
          </a:stretch>
        </p:blipFill>
        <p:spPr>
          <a:xfrm>
            <a:off x="7320616" y="2459736"/>
            <a:ext cx="2119564" cy="2823464"/>
          </a:xfrm>
        </p:spPr>
      </p:pic>
      <p:sp>
        <p:nvSpPr>
          <p:cNvPr id="6" name="Symbol zastępczy tekstu 5">
            <a:extLst>
              <a:ext uri="{FF2B5EF4-FFF2-40B4-BE49-F238E27FC236}">
                <a16:creationId xmlns:a16="http://schemas.microsoft.com/office/drawing/2014/main" id="{25551DA0-A3CC-B21C-E7D5-03DA49C41B90}"/>
              </a:ext>
            </a:extLst>
          </p:cNvPr>
          <p:cNvSpPr>
            <a:spLocks noGrp="1"/>
          </p:cNvSpPr>
          <p:nvPr>
            <p:ph type="body" sz="quarter" idx="13"/>
          </p:nvPr>
        </p:nvSpPr>
        <p:spPr>
          <a:xfrm>
            <a:off x="6488171" y="5387981"/>
            <a:ext cx="4270248" cy="704087"/>
          </a:xfrm>
        </p:spPr>
        <p:txBody>
          <a:bodyPr>
            <a:normAutofit/>
          </a:bodyPr>
          <a:lstStyle/>
          <a:p>
            <a:r>
              <a:rPr lang="pl-PL" sz="1000" b="1" dirty="0">
                <a:solidFill>
                  <a:schemeClr val="tx1"/>
                </a:solidFill>
              </a:rPr>
              <a:t>„Przebudowa ul. Orlej, ul. Parkowej, ul. Wawel w Sosnowcu”</a:t>
            </a:r>
          </a:p>
          <a:p>
            <a:endParaRPr lang="pl-PL" sz="1000" dirty="0">
              <a:solidFill>
                <a:schemeClr val="tx1"/>
              </a:solidFill>
            </a:endParaRPr>
          </a:p>
        </p:txBody>
      </p:sp>
      <p:sp>
        <p:nvSpPr>
          <p:cNvPr id="2" name="Tytuł 1">
            <a:extLst>
              <a:ext uri="{FF2B5EF4-FFF2-40B4-BE49-F238E27FC236}">
                <a16:creationId xmlns:a16="http://schemas.microsoft.com/office/drawing/2014/main" id="{F65E6997-E1B1-C90B-67EE-B46D28F3C5CE}"/>
              </a:ext>
            </a:extLst>
          </p:cNvPr>
          <p:cNvSpPr>
            <a:spLocks noGrp="1"/>
          </p:cNvSpPr>
          <p:nvPr>
            <p:ph type="title"/>
          </p:nvPr>
        </p:nvSpPr>
        <p:spPr>
          <a:solidFill>
            <a:schemeClr val="bg2">
              <a:lumMod val="90000"/>
            </a:schemeClr>
          </a:solidFill>
        </p:spPr>
        <p:txBody>
          <a:bodyPr>
            <a:normAutofit/>
          </a:bodyPr>
          <a:lstStyle/>
          <a:p>
            <a:r>
              <a:rPr lang="pl-PL" sz="2400" b="1" dirty="0"/>
              <a:t>Zadania w trakcie realizacji</a:t>
            </a:r>
            <a:br>
              <a:rPr lang="pl-PL" sz="2400" b="1" dirty="0"/>
            </a:br>
            <a:r>
              <a:rPr lang="pl-PL" sz="2400" b="1" dirty="0"/>
              <a:t>dokumentacja fotograficzna</a:t>
            </a:r>
          </a:p>
        </p:txBody>
      </p:sp>
    </p:spTree>
    <p:extLst>
      <p:ext uri="{BB962C8B-B14F-4D97-AF65-F5344CB8AC3E}">
        <p14:creationId xmlns:p14="http://schemas.microsoft.com/office/powerpoint/2010/main" val="65344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2" name="Tabela 1">
            <a:extLst>
              <a:ext uri="{FF2B5EF4-FFF2-40B4-BE49-F238E27FC236}">
                <a16:creationId xmlns:a16="http://schemas.microsoft.com/office/drawing/2014/main" id="{A6F3399B-17AE-7218-CCE2-62911DC4FD36}"/>
              </a:ext>
            </a:extLst>
          </p:cNvPr>
          <p:cNvGraphicFramePr>
            <a:graphicFrameLocks noGrp="1"/>
          </p:cNvGraphicFramePr>
          <p:nvPr>
            <p:extLst>
              <p:ext uri="{D42A27DB-BD31-4B8C-83A1-F6EECF244321}">
                <p14:modId xmlns:p14="http://schemas.microsoft.com/office/powerpoint/2010/main" val="954126911"/>
              </p:ext>
            </p:extLst>
          </p:nvPr>
        </p:nvGraphicFramePr>
        <p:xfrm>
          <a:off x="1275431" y="806824"/>
          <a:ext cx="9641138" cy="4737358"/>
        </p:xfrm>
        <a:graphic>
          <a:graphicData uri="http://schemas.openxmlformats.org/drawingml/2006/table">
            <a:tbl>
              <a:tblPr>
                <a:tableStyleId>{5C22544A-7EE6-4342-B048-85BDC9FD1C3A}</a:tableStyleId>
              </a:tblPr>
              <a:tblGrid>
                <a:gridCol w="2654078">
                  <a:extLst>
                    <a:ext uri="{9D8B030D-6E8A-4147-A177-3AD203B41FA5}">
                      <a16:colId xmlns:a16="http://schemas.microsoft.com/office/drawing/2014/main" val="4054721206"/>
                    </a:ext>
                  </a:extLst>
                </a:gridCol>
                <a:gridCol w="1753651">
                  <a:extLst>
                    <a:ext uri="{9D8B030D-6E8A-4147-A177-3AD203B41FA5}">
                      <a16:colId xmlns:a16="http://schemas.microsoft.com/office/drawing/2014/main" val="3908066053"/>
                    </a:ext>
                  </a:extLst>
                </a:gridCol>
                <a:gridCol w="5233409">
                  <a:extLst>
                    <a:ext uri="{9D8B030D-6E8A-4147-A177-3AD203B41FA5}">
                      <a16:colId xmlns:a16="http://schemas.microsoft.com/office/drawing/2014/main" val="1684566048"/>
                    </a:ext>
                  </a:extLst>
                </a:gridCol>
              </a:tblGrid>
              <a:tr h="4737358">
                <a:tc>
                  <a:txBody>
                    <a:bodyPr/>
                    <a:lstStyle/>
                    <a:p>
                      <a:r>
                        <a:rPr lang="pl-PL" sz="1050" b="0" i="0" u="none" strike="noStrike" dirty="0">
                          <a:solidFill>
                            <a:srgbClr val="000000"/>
                          </a:solidFill>
                          <a:effectLst/>
                          <a:latin typeface="+mn-lt"/>
                        </a:rPr>
                        <a:t>5 „Rozbudowa ul. Gen. Mariusza Zaruskiego”</a:t>
                      </a:r>
                      <a:endParaRPr lang="pl-PL" dirty="0"/>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pl-PL" sz="1050" b="0" i="0" u="none" strike="noStrike" dirty="0">
                        <a:solidFill>
                          <a:schemeClr val="tx1"/>
                        </a:solidFill>
                        <a:effectLst/>
                        <a:latin typeface="+mn-lt"/>
                      </a:endParaRPr>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pl-PL" sz="1050" b="0" i="0" u="none" strike="noStrike" dirty="0">
                          <a:solidFill>
                            <a:srgbClr val="000000"/>
                          </a:solidFill>
                          <a:effectLst/>
                          <a:latin typeface="+mn-lt"/>
                        </a:rPr>
                        <a:t>Termin realizacji - 28.03.2024 r. </a:t>
                      </a:r>
                    </a:p>
                    <a:p>
                      <a:pPr algn="l" fontAlgn="ctr"/>
                      <a:r>
                        <a:rPr lang="pl-PL" sz="1050" b="0" i="0" u="none" strike="noStrike" dirty="0">
                          <a:solidFill>
                            <a:srgbClr val="000000"/>
                          </a:solidFill>
                          <a:effectLst/>
                          <a:latin typeface="+mn-lt"/>
                        </a:rPr>
                        <a:t>Zakres zadania - przedmiotem inwestycji jest rozbudowa ul. Gen. Mariusza Zaruskiego,</a:t>
                      </a:r>
                    </a:p>
                    <a:p>
                      <a:pPr algn="l" fontAlgn="ctr"/>
                      <a:r>
                        <a:rPr lang="pl-PL" sz="1050" b="0" i="0" u="none" strike="noStrike" dirty="0">
                          <a:solidFill>
                            <a:srgbClr val="000000"/>
                          </a:solidFill>
                          <a:effectLst/>
                          <a:latin typeface="+mn-lt"/>
                        </a:rPr>
                        <a:t> ul. Gen. Tadeusza Bora-Komorowskiego oraz odcinka al. Księdza Franciszka Blachnickiego. </a:t>
                      </a:r>
                    </a:p>
                    <a:p>
                      <a:pPr algn="l" fontAlgn="ctr"/>
                      <a:r>
                        <a:rPr lang="pl-PL" sz="1050" b="0" i="0" u="none" strike="noStrike" dirty="0">
                          <a:solidFill>
                            <a:srgbClr val="000000"/>
                          </a:solidFill>
                          <a:effectLst/>
                          <a:latin typeface="+mn-lt"/>
                        </a:rPr>
                        <a:t>Rozbudowa ulicy Gen. Mariusza Zaruskiego w zakresie od rejonu skrzyżowania </a:t>
                      </a:r>
                    </a:p>
                    <a:p>
                      <a:pPr algn="l" fontAlgn="ctr"/>
                      <a:r>
                        <a:rPr lang="pl-PL" sz="1050" b="0" i="0" u="none" strike="noStrike" dirty="0">
                          <a:solidFill>
                            <a:srgbClr val="000000"/>
                          </a:solidFill>
                          <a:effectLst/>
                          <a:latin typeface="+mn-lt"/>
                        </a:rPr>
                        <a:t>z ul. Kombajnistów do rejonu skrzyżowania z ul. 11 Listopada/ Braci Mieroszewskich </a:t>
                      </a:r>
                    </a:p>
                    <a:p>
                      <a:pPr algn="l" fontAlgn="ctr"/>
                      <a:r>
                        <a:rPr lang="pl-PL" sz="1050" b="0" i="0" u="none" strike="noStrike" dirty="0">
                          <a:solidFill>
                            <a:srgbClr val="000000"/>
                          </a:solidFill>
                          <a:effectLst/>
                          <a:latin typeface="+mn-lt"/>
                        </a:rPr>
                        <a:t>z wyłączeniem tych skrzyżowań. Rozbudowa ul. Gen. Tadeusza Bora-Komorowskiego </a:t>
                      </a:r>
                    </a:p>
                    <a:p>
                      <a:pPr algn="l" fontAlgn="ctr"/>
                      <a:r>
                        <a:rPr lang="pl-PL" sz="1050" b="0" i="0" u="none" strike="noStrike" dirty="0">
                          <a:solidFill>
                            <a:srgbClr val="000000"/>
                          </a:solidFill>
                          <a:effectLst/>
                          <a:latin typeface="+mn-lt"/>
                        </a:rPr>
                        <a:t>od skrzyżowania z ul. Zaruskiego do skrzyżowania z ul. Blachnickiego włącznie. Budowa ronda na skrzyżowaniu ul. Zaruskiego i Bora-Komorowskiego oraz ronda na skrzyżowaniu </a:t>
                      </a:r>
                    </a:p>
                    <a:p>
                      <a:pPr algn="l" fontAlgn="ctr"/>
                      <a:r>
                        <a:rPr lang="pl-PL" sz="1050" b="0" i="0" u="none" strike="noStrike" dirty="0">
                          <a:solidFill>
                            <a:srgbClr val="000000"/>
                          </a:solidFill>
                          <a:effectLst/>
                          <a:latin typeface="+mn-lt"/>
                        </a:rPr>
                        <a:t>Bora-Komorowskiego i Blachnickiego.</a:t>
                      </a:r>
                    </a:p>
                    <a:p>
                      <a:pPr algn="l" fontAlgn="ctr"/>
                      <a:r>
                        <a:rPr lang="pl-PL" sz="1050" b="0" i="0" u="none" strike="noStrike" dirty="0">
                          <a:solidFill>
                            <a:srgbClr val="000000"/>
                          </a:solidFill>
                          <a:effectLst/>
                          <a:latin typeface="+mn-lt"/>
                        </a:rPr>
                        <a:t> Prace obejmują w szczególności:</a:t>
                      </a:r>
                    </a:p>
                    <a:p>
                      <a:pPr algn="l" fontAlgn="ctr"/>
                      <a:r>
                        <a:rPr lang="pl-PL" sz="1050" b="0" i="0" u="none" strike="noStrike" dirty="0">
                          <a:solidFill>
                            <a:srgbClr val="000000"/>
                          </a:solidFill>
                          <a:effectLst/>
                          <a:latin typeface="+mn-lt"/>
                        </a:rPr>
                        <a:t> -Rozbudowę/ przebudowę ul. Gen. Mariusza Zaruskiego (droga powiatowa 7261S klasy Z) </a:t>
                      </a:r>
                    </a:p>
                    <a:p>
                      <a:pPr algn="l" fontAlgn="ctr"/>
                      <a:r>
                        <a:rPr lang="pl-PL" sz="1050" b="0" i="0" u="none" strike="noStrike" dirty="0">
                          <a:solidFill>
                            <a:srgbClr val="000000"/>
                          </a:solidFill>
                          <a:effectLst/>
                          <a:latin typeface="+mn-lt"/>
                        </a:rPr>
                        <a:t>oraz ul. Bora-Komorowskiego (droga gminna 120150S klasy L),</a:t>
                      </a:r>
                    </a:p>
                    <a:p>
                      <a:pPr algn="l" fontAlgn="ctr"/>
                      <a:r>
                        <a:rPr lang="pl-PL" sz="1050" b="0" i="0" u="none" strike="noStrike" dirty="0">
                          <a:solidFill>
                            <a:srgbClr val="000000"/>
                          </a:solidFill>
                          <a:effectLst/>
                          <a:latin typeface="+mn-lt"/>
                        </a:rPr>
                        <a:t> -Rozbudowę/przebudowę skrzyżowań ulic: Zaruskiego/Komorowskiego </a:t>
                      </a:r>
                    </a:p>
                    <a:p>
                      <a:pPr algn="l" fontAlgn="ctr"/>
                      <a:r>
                        <a:rPr lang="pl-PL" sz="1050" b="0" i="0" u="none" strike="noStrike" dirty="0">
                          <a:solidFill>
                            <a:srgbClr val="000000"/>
                          </a:solidFill>
                          <a:effectLst/>
                          <a:latin typeface="+mn-lt"/>
                        </a:rPr>
                        <a:t>oraz Komorowskiego/Blachnickiego,</a:t>
                      </a:r>
                    </a:p>
                    <a:p>
                      <a:pPr algn="l" fontAlgn="ctr"/>
                      <a:r>
                        <a:rPr lang="pl-PL" sz="1050" b="0" i="0" u="none" strike="noStrike" dirty="0">
                          <a:solidFill>
                            <a:srgbClr val="000000"/>
                          </a:solidFill>
                          <a:effectLst/>
                          <a:latin typeface="+mn-lt"/>
                        </a:rPr>
                        <a:t> - Budowę układu drogowego z miejscami postojowymi w rejonie ogródków działkowych,</a:t>
                      </a:r>
                    </a:p>
                    <a:p>
                      <a:pPr algn="l" fontAlgn="ctr"/>
                      <a:r>
                        <a:rPr lang="pl-PL" sz="1050" b="0" i="0" u="none" strike="noStrike" dirty="0">
                          <a:solidFill>
                            <a:srgbClr val="000000"/>
                          </a:solidFill>
                          <a:effectLst/>
                          <a:latin typeface="+mn-lt"/>
                        </a:rPr>
                        <a:t> - Budowę zjazdów na potrzeby skomunikowania obiektu sportowego ZSP,</a:t>
                      </a:r>
                    </a:p>
                    <a:p>
                      <a:pPr algn="l" fontAlgn="ctr"/>
                      <a:r>
                        <a:rPr lang="pl-PL" sz="1050" b="0" i="0" u="none" strike="noStrike" dirty="0">
                          <a:solidFill>
                            <a:srgbClr val="000000"/>
                          </a:solidFill>
                          <a:effectLst/>
                          <a:latin typeface="+mn-lt"/>
                        </a:rPr>
                        <a:t> - Budowę elementów wpływających na poprawę BRD,</a:t>
                      </a:r>
                    </a:p>
                    <a:p>
                      <a:pPr algn="l" fontAlgn="ctr"/>
                      <a:r>
                        <a:rPr lang="pl-PL" sz="1050" b="0" i="0" u="none" strike="noStrike" dirty="0">
                          <a:solidFill>
                            <a:srgbClr val="000000"/>
                          </a:solidFill>
                          <a:effectLst/>
                          <a:latin typeface="+mn-lt"/>
                        </a:rPr>
                        <a:t> - Przebudowę istniejących zjazdów,</a:t>
                      </a:r>
                    </a:p>
                    <a:p>
                      <a:pPr algn="l" fontAlgn="ctr"/>
                      <a:r>
                        <a:rPr lang="pl-PL" sz="1050" b="0" i="0" u="none" strike="noStrike" dirty="0">
                          <a:solidFill>
                            <a:srgbClr val="000000"/>
                          </a:solidFill>
                          <a:effectLst/>
                          <a:latin typeface="+mn-lt"/>
                        </a:rPr>
                        <a:t> - Budowę ścieżek rowerowych i chodników;</a:t>
                      </a:r>
                    </a:p>
                    <a:p>
                      <a:pPr algn="l" fontAlgn="ctr"/>
                      <a:r>
                        <a:rPr lang="pl-PL" sz="1050" b="0" i="0" u="none" strike="noStrike" dirty="0">
                          <a:solidFill>
                            <a:srgbClr val="000000"/>
                          </a:solidFill>
                          <a:effectLst/>
                          <a:latin typeface="+mn-lt"/>
                        </a:rPr>
                        <a:t> - Budowę kanalizacji deszczowej,</a:t>
                      </a:r>
                    </a:p>
                    <a:p>
                      <a:pPr algn="l" fontAlgn="ctr"/>
                      <a:r>
                        <a:rPr lang="pl-PL" sz="1050" b="0" i="0" u="none" strike="noStrike" dirty="0">
                          <a:solidFill>
                            <a:srgbClr val="000000"/>
                          </a:solidFill>
                          <a:effectLst/>
                          <a:latin typeface="+mn-lt"/>
                        </a:rPr>
                        <a:t> - Przebudowę i zabezpieczenie sieci wodociągowej,</a:t>
                      </a:r>
                    </a:p>
                    <a:p>
                      <a:pPr algn="l" fontAlgn="ctr"/>
                      <a:r>
                        <a:rPr lang="pl-PL" sz="1050" b="0" i="0" u="none" strike="noStrike" dirty="0">
                          <a:solidFill>
                            <a:srgbClr val="000000"/>
                          </a:solidFill>
                          <a:effectLst/>
                          <a:latin typeface="+mn-lt"/>
                        </a:rPr>
                        <a:t> - Przebudowę i zabezpieczenie sieci elektroenergetycznych,</a:t>
                      </a:r>
                    </a:p>
                    <a:p>
                      <a:pPr algn="l" fontAlgn="ctr"/>
                      <a:r>
                        <a:rPr lang="pl-PL" sz="1050" b="0" i="0" u="none" strike="noStrike" dirty="0">
                          <a:solidFill>
                            <a:srgbClr val="000000"/>
                          </a:solidFill>
                          <a:effectLst/>
                          <a:latin typeface="+mn-lt"/>
                        </a:rPr>
                        <a:t> - Przebudowę i budowę oświetlenia,</a:t>
                      </a:r>
                    </a:p>
                    <a:p>
                      <a:pPr algn="l" fontAlgn="ctr"/>
                      <a:r>
                        <a:rPr lang="pl-PL" sz="1050" b="0" i="0" u="none" strike="noStrike" dirty="0">
                          <a:solidFill>
                            <a:srgbClr val="000000"/>
                          </a:solidFill>
                          <a:effectLst/>
                          <a:latin typeface="+mn-lt"/>
                        </a:rPr>
                        <a:t> - Przebudowę i zabezpieczenie sieci telekomunikacyjnych,</a:t>
                      </a:r>
                    </a:p>
                    <a:p>
                      <a:pPr algn="l" fontAlgn="ctr"/>
                      <a:r>
                        <a:rPr lang="pl-PL" sz="1050" b="0" i="0" u="none" strike="noStrike" dirty="0">
                          <a:solidFill>
                            <a:srgbClr val="000000"/>
                          </a:solidFill>
                          <a:effectLst/>
                          <a:latin typeface="+mn-lt"/>
                        </a:rPr>
                        <a:t> - Budowę kanału technologicznego,</a:t>
                      </a:r>
                    </a:p>
                    <a:p>
                      <a:pPr algn="l" fontAlgn="ctr"/>
                      <a:r>
                        <a:rPr lang="pl-PL" sz="1050" b="0" i="0" u="none" strike="noStrike" dirty="0">
                          <a:solidFill>
                            <a:srgbClr val="000000"/>
                          </a:solidFill>
                          <a:effectLst/>
                          <a:latin typeface="+mn-lt"/>
                        </a:rPr>
                        <a:t> - Budowę systemu monitoringu miejskiego,</a:t>
                      </a:r>
                    </a:p>
                    <a:p>
                      <a:pPr algn="l" fontAlgn="ctr"/>
                      <a:r>
                        <a:rPr lang="pl-PL" sz="1050" b="0" i="0" u="none" strike="noStrike" dirty="0">
                          <a:solidFill>
                            <a:srgbClr val="000000"/>
                          </a:solidFill>
                          <a:effectLst/>
                          <a:latin typeface="+mn-lt"/>
                        </a:rPr>
                        <a:t> - Rozbiórkę i demontaże,</a:t>
                      </a:r>
                    </a:p>
                    <a:p>
                      <a:pPr algn="l" fontAlgn="ctr"/>
                      <a:r>
                        <a:rPr lang="pl-PL" sz="1050" b="0" i="0" u="none" strike="noStrike" dirty="0">
                          <a:solidFill>
                            <a:srgbClr val="000000"/>
                          </a:solidFill>
                          <a:effectLst/>
                          <a:latin typeface="+mn-lt"/>
                        </a:rPr>
                        <a:t> - Gospodarkę zielenią.</a:t>
                      </a:r>
                      <a:endParaRPr lang="pl-PL" dirty="0"/>
                    </a:p>
                  </a:txBody>
                  <a:tcPr marL="7878" marR="7878" marT="787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0372481"/>
                  </a:ext>
                </a:extLst>
              </a:tr>
            </a:tbl>
          </a:graphicData>
        </a:graphic>
      </p:graphicFrame>
    </p:spTree>
    <p:extLst>
      <p:ext uri="{BB962C8B-B14F-4D97-AF65-F5344CB8AC3E}">
        <p14:creationId xmlns:p14="http://schemas.microsoft.com/office/powerpoint/2010/main" val="351824398"/>
      </p:ext>
    </p:extLst>
  </p:cSld>
  <p:clrMapOvr>
    <a:masterClrMapping/>
  </p:clrMapOvr>
</p:sld>
</file>

<file path=ppt/theme/theme1.xml><?xml version="1.0" encoding="utf-8"?>
<a:theme xmlns:a="http://schemas.openxmlformats.org/drawingml/2006/main" name="Paczka">
  <a:themeElements>
    <a:clrScheme name="Odcienie szarości">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czka">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zka">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6589</TotalTime>
  <Words>3992</Words>
  <Application>Microsoft Office PowerPoint</Application>
  <PresentationFormat>Panoramiczny</PresentationFormat>
  <Paragraphs>312</Paragraphs>
  <Slides>20</Slides>
  <Notes>3</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20</vt:i4>
      </vt:variant>
    </vt:vector>
  </HeadingPairs>
  <TitlesOfParts>
    <vt:vector size="24" baseType="lpstr">
      <vt:lpstr>Arial</vt:lpstr>
      <vt:lpstr>Calibri</vt:lpstr>
      <vt:lpstr>Gill Sans MT</vt:lpstr>
      <vt:lpstr>Paczka</vt:lpstr>
      <vt:lpstr>INFORMACJA O ZAKOŃCZONYCH             I TRWAJĄCYCH INWESTYCJACH                     W DZIEDZINIE infrastruktury drogowej    Komisja gospodarki komunalnej i komunikacji</vt:lpstr>
      <vt:lpstr> Zadania realizowane w 2023r.  </vt:lpstr>
      <vt:lpstr>Zadania zakończone 2023 r. DOKUMENTACJA FOTOGRAFICZNA  </vt:lpstr>
      <vt:lpstr>Prezentacja programu PowerPoint</vt:lpstr>
      <vt:lpstr>Prezentacja programu PowerPoint</vt:lpstr>
      <vt:lpstr>Zadania w trakcie realizacji dokumentacja fotograficzna</vt:lpstr>
      <vt:lpstr>Prezentacja programu PowerPoint</vt:lpstr>
      <vt:lpstr>Zadania w trakcie realizacji dokumentacja fotograficzna</vt:lpstr>
      <vt:lpstr>Prezentacja programu PowerPoint</vt:lpstr>
      <vt:lpstr>Prezentacja programu PowerPoint</vt:lpstr>
      <vt:lpstr>Prezentacja programu PowerPoint</vt:lpstr>
      <vt:lpstr>Zadania zakończone 2023 r. DOKUMENTACJA FOTOGRAFICZNA  </vt:lpstr>
      <vt:lpstr>Prezentacja programu PowerPoint</vt:lpstr>
      <vt:lpstr>Zadania w trakcie realizacji dokumentacja fotograficzna</vt:lpstr>
      <vt:lpstr>Prezentacja programu PowerPoint</vt:lpstr>
      <vt:lpstr>Zadania zakończone 2023 r. DOKUMENTACJA FOTOGRAFICZNA  </vt:lpstr>
      <vt:lpstr>Prezentacja programu PowerPoint</vt:lpstr>
      <vt:lpstr>Prezentacja programu PowerPoint</vt:lpstr>
      <vt:lpstr>Prezentacja programu PowerPoint</vt:lpstr>
      <vt:lpstr>Zadania PLANOWANE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SPRAWOZDANIE Z REALIZACJI INWESTYCJI MIEJSKICH  2022</dc:title>
  <dc:creator>Agnieszka Czapla</dc:creator>
  <cp:lastModifiedBy>admin</cp:lastModifiedBy>
  <cp:revision>172</cp:revision>
  <cp:lastPrinted>2023-06-22T09:24:11Z</cp:lastPrinted>
  <dcterms:created xsi:type="dcterms:W3CDTF">2023-02-07T09:38:20Z</dcterms:created>
  <dcterms:modified xsi:type="dcterms:W3CDTF">2024-01-19T13:14:52Z</dcterms:modified>
</cp:coreProperties>
</file>